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2" r:id="rId3"/>
    <p:sldId id="468" r:id="rId4"/>
    <p:sldId id="464" r:id="rId5"/>
    <p:sldId id="470" r:id="rId6"/>
    <p:sldId id="423" r:id="rId7"/>
    <p:sldId id="295" r:id="rId8"/>
    <p:sldId id="480" r:id="rId9"/>
    <p:sldId id="467" r:id="rId10"/>
    <p:sldId id="428" r:id="rId11"/>
    <p:sldId id="479" r:id="rId12"/>
    <p:sldId id="486" r:id="rId13"/>
    <p:sldId id="454" r:id="rId14"/>
    <p:sldId id="473" r:id="rId15"/>
    <p:sldId id="474" r:id="rId16"/>
    <p:sldId id="430" r:id="rId17"/>
    <p:sldId id="436" r:id="rId18"/>
    <p:sldId id="434" r:id="rId19"/>
    <p:sldId id="475" r:id="rId20"/>
    <p:sldId id="492" r:id="rId21"/>
    <p:sldId id="433" r:id="rId22"/>
    <p:sldId id="491" r:id="rId23"/>
    <p:sldId id="493" r:id="rId24"/>
    <p:sldId id="444" r:id="rId25"/>
    <p:sldId id="446" r:id="rId26"/>
    <p:sldId id="447" r:id="rId27"/>
    <p:sldId id="298" r:id="rId28"/>
    <p:sldId id="47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600"/>
    <a:srgbClr val="C00000"/>
    <a:srgbClr val="00B0F0"/>
    <a:srgbClr val="FFC000"/>
    <a:srgbClr val="FFFF00"/>
    <a:srgbClr val="33CC33"/>
    <a:srgbClr val="000000"/>
    <a:srgbClr val="C2D2DC"/>
    <a:srgbClr val="7A9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81448" autoAdjust="0"/>
  </p:normalViewPr>
  <p:slideViewPr>
    <p:cSldViewPr>
      <p:cViewPr varScale="1">
        <p:scale>
          <a:sx n="90" d="100"/>
          <a:sy n="90" d="100"/>
        </p:scale>
        <p:origin x="21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zt102\Box%20Sync\dp_project\ctasize%20(xzt102@psu.edu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OCKPILE\MDL\hzj5142\benchmarks\hpca\resu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xzt102\Box%20Sync\dp_project\ctasize%20(xzt102@psu.edu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zj5142\Box%20Sync\dp_project\ctasize%20(xzt102@psu.edu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zt102\Dropbox\dp_project\ctasize%20(xzt102@psu.edu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4518553476999"/>
          <c:y val="5.4189997083697899E-2"/>
          <c:w val="0.61596993688564705"/>
          <c:h val="0.60546205631106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'bfs-coauthor'!$X$17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'bfs-coauthor'!$Y$16:$AE$16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2">
                  <c:v>0.13</c:v>
                </c:pt>
                <c:pt idx="3">
                  <c:v>0.28000000000000003</c:v>
                </c:pt>
                <c:pt idx="4">
                  <c:v>0.35</c:v>
                </c:pt>
                <c:pt idx="5">
                  <c:v>0.53</c:v>
                </c:pt>
                <c:pt idx="6">
                  <c:v>0.85</c:v>
                </c:pt>
              </c:numCache>
            </c:numRef>
          </c:cat>
          <c:val>
            <c:numRef>
              <c:f>'bfs-coauthor'!$Y$17:$AE$17</c:f>
              <c:numCache>
                <c:formatCode>General</c:formatCode>
                <c:ptCount val="7"/>
                <c:pt idx="0">
                  <c:v>0.98769536329889096</c:v>
                </c:pt>
                <c:pt idx="1">
                  <c:v>1.032922705885134</c:v>
                </c:pt>
                <c:pt idx="2">
                  <c:v>1.037240205234909</c:v>
                </c:pt>
                <c:pt idx="3">
                  <c:v>1.010441444210626</c:v>
                </c:pt>
                <c:pt idx="4">
                  <c:v>0.876092970467926</c:v>
                </c:pt>
                <c:pt idx="5">
                  <c:v>0.45980469581254602</c:v>
                </c:pt>
                <c:pt idx="6">
                  <c:v>0.131618944033292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C-4F4F-BDF7-EA97E6D9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27098240"/>
        <c:axId val="2020894192"/>
      </c:barChart>
      <c:lineChart>
        <c:grouping val="standard"/>
        <c:varyColors val="0"/>
        <c:ser>
          <c:idx val="1"/>
          <c:order val="1"/>
          <c:tx>
            <c:strRef>
              <c:f>'bfs-coauthor'!$X$18</c:f>
              <c:strCache>
                <c:ptCount val="1"/>
                <c:pt idx="0">
                  <c:v>K20m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'bfs-coauthor'!$Y$16:$AE$16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2">
                  <c:v>0.13</c:v>
                </c:pt>
                <c:pt idx="3">
                  <c:v>0.28000000000000003</c:v>
                </c:pt>
                <c:pt idx="4">
                  <c:v>0.35</c:v>
                </c:pt>
                <c:pt idx="5">
                  <c:v>0.53</c:v>
                </c:pt>
                <c:pt idx="6">
                  <c:v>0.85</c:v>
                </c:pt>
              </c:numCache>
            </c:numRef>
          </c:cat>
          <c:val>
            <c:numRef>
              <c:f>'bfs-coauthor'!$Y$18:$AE$18</c:f>
              <c:numCache>
                <c:formatCode>General</c:formatCode>
                <c:ptCount val="7"/>
                <c:pt idx="0">
                  <c:v>0.98266941829347698</c:v>
                </c:pt>
                <c:pt idx="1">
                  <c:v>1.011873497637378</c:v>
                </c:pt>
                <c:pt idx="2">
                  <c:v>1.047106780240072</c:v>
                </c:pt>
                <c:pt idx="3">
                  <c:v>0.80095187017115999</c:v>
                </c:pt>
                <c:pt idx="4">
                  <c:v>0.64807132501057596</c:v>
                </c:pt>
                <c:pt idx="5">
                  <c:v>5.7885672527471198E-2</c:v>
                </c:pt>
                <c:pt idx="6">
                  <c:v>5.7885672527471198E-2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C-4F4F-BDF7-EA97E6D9C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343760"/>
        <c:axId val="2126130624"/>
      </c:lineChart>
      <c:catAx>
        <c:axId val="2127098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Percentage of workload being </a:t>
                </a:r>
              </a:p>
              <a:p>
                <a:pPr>
                  <a:defRPr/>
                </a:pPr>
                <a:r>
                  <a:rPr lang="en-US" dirty="0"/>
                  <a:t>offloaded to child kernels </a:t>
                </a:r>
              </a:p>
            </c:rich>
          </c:tx>
          <c:layout>
            <c:manualLayout>
              <c:xMode val="edge"/>
              <c:yMode val="edge"/>
              <c:x val="0.13853084221905099"/>
              <c:y val="0.81817784441989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20894192"/>
        <c:crosses val="autoZero"/>
        <c:auto val="1"/>
        <c:lblAlgn val="ctr"/>
        <c:lblOffset val="0"/>
        <c:noMultiLvlLbl val="0"/>
      </c:catAx>
      <c:valAx>
        <c:axId val="202089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(Simulator)</a:t>
                </a:r>
              </a:p>
            </c:rich>
          </c:tx>
          <c:layout>
            <c:manualLayout>
              <c:xMode val="edge"/>
              <c:yMode val="edge"/>
              <c:x val="2.7777777777777801E-3"/>
              <c:y val="8.58136482939631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7098240"/>
        <c:crosses val="autoZero"/>
        <c:crossBetween val="between"/>
      </c:valAx>
      <c:valAx>
        <c:axId val="2126130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(Hardware)</a:t>
                </a:r>
              </a:p>
            </c:rich>
          </c:tx>
          <c:layout>
            <c:manualLayout>
              <c:xMode val="edge"/>
              <c:yMode val="edge"/>
              <c:x val="0.94498600174978098"/>
              <c:y val="8.58136482939631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7343760"/>
        <c:crosses val="max"/>
        <c:crossBetween val="between"/>
      </c:valAx>
      <c:catAx>
        <c:axId val="21273437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2613062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1889199334001"/>
          <c:y val="4.79615636610446E-2"/>
          <c:w val="0.60693139164056098"/>
          <c:h val="0.63052348277093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Sheet5!$E$9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Sheet5!$F$10:$L$10</c:f>
              <c:numCache>
                <c:formatCode>0%</c:formatCode>
                <c:ptCount val="7"/>
                <c:pt idx="0">
                  <c:v>1.171875E-2</c:v>
                </c:pt>
                <c:pt idx="1">
                  <c:v>3.3203125E-2</c:v>
                </c:pt>
                <c:pt idx="2">
                  <c:v>0.25</c:v>
                </c:pt>
                <c:pt idx="3">
                  <c:v>0.3125</c:v>
                </c:pt>
                <c:pt idx="4">
                  <c:v>0.48828125</c:v>
                </c:pt>
                <c:pt idx="5">
                  <c:v>0.740234375</c:v>
                </c:pt>
                <c:pt idx="6">
                  <c:v>0.89453125</c:v>
                </c:pt>
              </c:numCache>
            </c:numRef>
          </c:cat>
          <c:val>
            <c:numRef>
              <c:f>Sheet5!$F$9:$L$9</c:f>
              <c:numCache>
                <c:formatCode>General</c:formatCode>
                <c:ptCount val="7"/>
                <c:pt idx="0">
                  <c:v>1.0024241625476591</c:v>
                </c:pt>
                <c:pt idx="1">
                  <c:v>1.029927238707818</c:v>
                </c:pt>
                <c:pt idx="2">
                  <c:v>1.3270899588356511</c:v>
                </c:pt>
                <c:pt idx="3">
                  <c:v>1.561069516106139</c:v>
                </c:pt>
                <c:pt idx="4">
                  <c:v>1.7949850235426339</c:v>
                </c:pt>
                <c:pt idx="5">
                  <c:v>2.056839105547271</c:v>
                </c:pt>
                <c:pt idx="6">
                  <c:v>2.4347512460435752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3-44E5-928E-F7D4B0DFB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28068016"/>
        <c:axId val="2125208176"/>
      </c:barChart>
      <c:lineChart>
        <c:grouping val="standard"/>
        <c:varyColors val="0"/>
        <c:ser>
          <c:idx val="1"/>
          <c:order val="1"/>
          <c:tx>
            <c:strRef>
              <c:f>Sheet5!$E$8</c:f>
              <c:strCache>
                <c:ptCount val="1"/>
                <c:pt idx="0">
                  <c:v>hw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Sheet5!$F$10:$L$10</c:f>
              <c:numCache>
                <c:formatCode>0%</c:formatCode>
                <c:ptCount val="7"/>
                <c:pt idx="0">
                  <c:v>1.171875E-2</c:v>
                </c:pt>
                <c:pt idx="1">
                  <c:v>3.3203125E-2</c:v>
                </c:pt>
                <c:pt idx="2">
                  <c:v>0.25</c:v>
                </c:pt>
                <c:pt idx="3">
                  <c:v>0.3125</c:v>
                </c:pt>
                <c:pt idx="4">
                  <c:v>0.48828125</c:v>
                </c:pt>
                <c:pt idx="5">
                  <c:v>0.740234375</c:v>
                </c:pt>
                <c:pt idx="6">
                  <c:v>0.89453125</c:v>
                </c:pt>
              </c:numCache>
            </c:numRef>
          </c:cat>
          <c:val>
            <c:numRef>
              <c:f>Sheet5!$F$8:$L$8</c:f>
              <c:numCache>
                <c:formatCode>General</c:formatCode>
                <c:ptCount val="7"/>
                <c:pt idx="0">
                  <c:v>1.0553612350741759</c:v>
                </c:pt>
                <c:pt idx="1">
                  <c:v>1.0648979219277701</c:v>
                </c:pt>
                <c:pt idx="2">
                  <c:v>1.204570484581498</c:v>
                </c:pt>
                <c:pt idx="3">
                  <c:v>1.2946180876641391</c:v>
                </c:pt>
                <c:pt idx="4">
                  <c:v>1.4499357885579349</c:v>
                </c:pt>
                <c:pt idx="5">
                  <c:v>1.6940948693126821</c:v>
                </c:pt>
                <c:pt idx="6">
                  <c:v>2.3012689854691288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3-44E5-928E-F7D4B0DFB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380960"/>
        <c:axId val="2106399904"/>
      </c:lineChart>
      <c:catAx>
        <c:axId val="2128068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1" i="0" baseline="0" dirty="0">
                    <a:effectLst/>
                  </a:rPr>
                  <a:t>Percentage of workload being </a:t>
                </a:r>
                <a:endParaRPr lang="en-US" sz="1050" dirty="0">
                  <a:effectLst/>
                </a:endParaRPr>
              </a:p>
              <a:p>
                <a:pPr>
                  <a:defRPr/>
                </a:pPr>
                <a:r>
                  <a:rPr lang="en-US" sz="1050" b="1" i="0" baseline="0" dirty="0">
                    <a:effectLst/>
                  </a:rPr>
                  <a:t>offloaded to child kernels 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4299487765642199"/>
              <c:y val="0.81844793223717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5208176"/>
        <c:crosses val="autoZero"/>
        <c:auto val="1"/>
        <c:lblAlgn val="ctr"/>
        <c:lblOffset val="0"/>
        <c:noMultiLvlLbl val="0"/>
      </c:catAx>
      <c:valAx>
        <c:axId val="212520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(Simulator)</a:t>
                </a:r>
              </a:p>
            </c:rich>
          </c:tx>
          <c:layout>
            <c:manualLayout>
              <c:xMode val="edge"/>
              <c:yMode val="edge"/>
              <c:x val="2.7777777777777801E-3"/>
              <c:y val="8.58136482939631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8068016"/>
        <c:crosses val="autoZero"/>
        <c:crossBetween val="between"/>
      </c:valAx>
      <c:valAx>
        <c:axId val="21063999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(Hardware)</a:t>
                </a:r>
              </a:p>
            </c:rich>
          </c:tx>
          <c:layout>
            <c:manualLayout>
              <c:xMode val="edge"/>
              <c:yMode val="edge"/>
              <c:x val="0.94498600174978098"/>
              <c:y val="8.58136482939631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6380960"/>
        <c:crosses val="max"/>
        <c:crossBetween val="between"/>
      </c:valAx>
      <c:catAx>
        <c:axId val="2106380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0639990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571889199334001"/>
          <c:y val="6.8078885972586795E-2"/>
          <c:w val="0.61983073688369605"/>
          <c:h val="0.61024014374884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'bfs-kron'!$AE$16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'bfs-kron'!$AF$15:$AL$15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0.33</c:v>
                </c:pt>
                <c:pt idx="4">
                  <c:v>0.57999999999999996</c:v>
                </c:pt>
                <c:pt idx="5">
                  <c:v>0.77093772298632102</c:v>
                </c:pt>
                <c:pt idx="6">
                  <c:v>0.90560067530227295</c:v>
                </c:pt>
              </c:numCache>
            </c:numRef>
          </c:cat>
          <c:val>
            <c:numRef>
              <c:f>'bfs-kron'!$AF$16:$AL$16</c:f>
              <c:numCache>
                <c:formatCode>General</c:formatCode>
                <c:ptCount val="7"/>
                <c:pt idx="0">
                  <c:v>1.0786996433374261</c:v>
                </c:pt>
                <c:pt idx="1">
                  <c:v>1.323109563067465</c:v>
                </c:pt>
                <c:pt idx="2">
                  <c:v>1.47637423676715</c:v>
                </c:pt>
                <c:pt idx="3">
                  <c:v>1.343674042147994</c:v>
                </c:pt>
                <c:pt idx="4">
                  <c:v>1.2296923680891401</c:v>
                </c:pt>
                <c:pt idx="5">
                  <c:v>0.91271372607980195</c:v>
                </c:pt>
                <c:pt idx="6">
                  <c:v>0.86170346054576896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9-4DB7-853D-1C153951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25343728"/>
        <c:axId val="2124723472"/>
      </c:barChart>
      <c:lineChart>
        <c:grouping val="standard"/>
        <c:varyColors val="0"/>
        <c:ser>
          <c:idx val="1"/>
          <c:order val="1"/>
          <c:tx>
            <c:strRef>
              <c:f>'bfs-kron'!$AE$17</c:f>
              <c:strCache>
                <c:ptCount val="1"/>
                <c:pt idx="0">
                  <c:v>K20m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'bfs-kron'!$AF$15:$AL$15</c:f>
              <c:numCache>
                <c:formatCode>0%</c:formatCode>
                <c:ptCount val="7"/>
                <c:pt idx="0">
                  <c:v>0.01</c:v>
                </c:pt>
                <c:pt idx="1">
                  <c:v>0.05</c:v>
                </c:pt>
                <c:pt idx="2">
                  <c:v>0.1</c:v>
                </c:pt>
                <c:pt idx="3">
                  <c:v>0.33</c:v>
                </c:pt>
                <c:pt idx="4">
                  <c:v>0.57999999999999996</c:v>
                </c:pt>
                <c:pt idx="5">
                  <c:v>0.77093772298632102</c:v>
                </c:pt>
                <c:pt idx="6">
                  <c:v>0.90560067530227295</c:v>
                </c:pt>
              </c:numCache>
            </c:numRef>
          </c:cat>
          <c:val>
            <c:numRef>
              <c:f>'bfs-kron'!$AF$17:$AL$17</c:f>
              <c:numCache>
                <c:formatCode>General</c:formatCode>
                <c:ptCount val="7"/>
                <c:pt idx="0">
                  <c:v>0.97568824062343196</c:v>
                </c:pt>
                <c:pt idx="1">
                  <c:v>1.0631448950174329</c:v>
                </c:pt>
                <c:pt idx="2">
                  <c:v>1.2005400645990101</c:v>
                </c:pt>
                <c:pt idx="3">
                  <c:v>1.575542535070068</c:v>
                </c:pt>
                <c:pt idx="4">
                  <c:v>1.8591654401144471</c:v>
                </c:pt>
                <c:pt idx="5">
                  <c:v>1.296363215640103</c:v>
                </c:pt>
                <c:pt idx="6">
                  <c:v>0.91341585556930605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69-4DB7-853D-1C1539512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139136"/>
        <c:axId val="2124917472"/>
      </c:lineChart>
      <c:catAx>
        <c:axId val="2125343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1" i="0" baseline="0" dirty="0">
                    <a:effectLst/>
                  </a:rPr>
                  <a:t>Percentage of workload being </a:t>
                </a:r>
                <a:endParaRPr lang="en-US" sz="1050" dirty="0">
                  <a:effectLst/>
                </a:endParaRPr>
              </a:p>
              <a:p>
                <a:pPr>
                  <a:defRPr/>
                </a:pPr>
                <a:r>
                  <a:rPr lang="en-US" sz="1050" b="1" i="0" baseline="0" dirty="0">
                    <a:effectLst/>
                  </a:rPr>
                  <a:t>offloaded to child kernels </a:t>
                </a:r>
                <a:endParaRPr lang="en-US" sz="105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15457906471368499"/>
              <c:y val="0.830904334828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4723472"/>
        <c:crosses val="autoZero"/>
        <c:auto val="1"/>
        <c:lblAlgn val="ctr"/>
        <c:lblOffset val="0"/>
        <c:noMultiLvlLbl val="0"/>
      </c:catAx>
      <c:valAx>
        <c:axId val="212472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(Simulator)</a:t>
                </a:r>
              </a:p>
            </c:rich>
          </c:tx>
          <c:layout>
            <c:manualLayout>
              <c:xMode val="edge"/>
              <c:yMode val="edge"/>
              <c:x val="2.7777777777777801E-3"/>
              <c:y val="0.1020173519976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5343728"/>
        <c:crosses val="autoZero"/>
        <c:crossBetween val="between"/>
        <c:majorUnit val="0.4"/>
      </c:valAx>
      <c:valAx>
        <c:axId val="2124917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 (Hardware)</a:t>
                </a:r>
              </a:p>
            </c:rich>
          </c:tx>
          <c:layout>
            <c:manualLayout>
              <c:xMode val="edge"/>
              <c:yMode val="edge"/>
              <c:x val="0.94498600174978098"/>
              <c:y val="0.104332166812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5139136"/>
        <c:crosses val="max"/>
        <c:crossBetween val="between"/>
        <c:majorUnit val="0.4"/>
      </c:valAx>
      <c:catAx>
        <c:axId val="21251391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2491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8847415342"/>
          <c:y val="3.5540501997258597E-2"/>
          <c:w val="0.87860404322241803"/>
          <c:h val="0.5385296369203850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sum!$F$1</c:f>
              <c:strCache>
                <c:ptCount val="1"/>
                <c:pt idx="0">
                  <c:v>Baseline-DP</c:v>
                </c:pt>
              </c:strCache>
              <c:extLst xmlns:c15="http://schemas.microsoft.com/office/drawing/2012/chart"/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sum!$A$2:$A$15</c:f>
              <c:strCache>
                <c:ptCount val="14"/>
                <c:pt idx="0">
                  <c:v>AMR</c:v>
                </c:pt>
                <c:pt idx="1">
                  <c:v>BFS-citation</c:v>
                </c:pt>
                <c:pt idx="2">
                  <c:v>BFS-graph500</c:v>
                </c:pt>
                <c:pt idx="3">
                  <c:v>SSSP-citation</c:v>
                </c:pt>
                <c:pt idx="4">
                  <c:v>SSSP-graph500</c:v>
                </c:pt>
                <c:pt idx="5">
                  <c:v>JOIN-uniform</c:v>
                </c:pt>
                <c:pt idx="6">
                  <c:v>JOIN-gaussion</c:v>
                </c:pt>
                <c:pt idx="7">
                  <c:v>Mandel</c:v>
                </c:pt>
                <c:pt idx="8">
                  <c:v>GC-citation</c:v>
                </c:pt>
                <c:pt idx="9">
                  <c:v>GC-graph500</c:v>
                </c:pt>
                <c:pt idx="10">
                  <c:v>MM-small</c:v>
                </c:pt>
                <c:pt idx="11">
                  <c:v>MM-large</c:v>
                </c:pt>
                <c:pt idx="12">
                  <c:v>SA-thaliana</c:v>
                </c:pt>
                <c:pt idx="13">
                  <c:v>Geomean</c:v>
                </c:pt>
              </c:strCache>
            </c:strRef>
          </c:cat>
          <c:val>
            <c:numRef>
              <c:f>sum!$F$2:$F$15</c:f>
              <c:numCache>
                <c:formatCode>General</c:formatCode>
                <c:ptCount val="14"/>
                <c:pt idx="0">
                  <c:v>0.51021264972483005</c:v>
                </c:pt>
                <c:pt idx="1">
                  <c:v>0.45980469581254602</c:v>
                </c:pt>
                <c:pt idx="2">
                  <c:v>0.86170346054576896</c:v>
                </c:pt>
                <c:pt idx="3">
                  <c:v>1.0787094095821279</c:v>
                </c:pt>
                <c:pt idx="4">
                  <c:v>2.441031062134948</c:v>
                </c:pt>
                <c:pt idx="5">
                  <c:v>0.38480084137246201</c:v>
                </c:pt>
                <c:pt idx="6">
                  <c:v>0.25747371437783201</c:v>
                </c:pt>
                <c:pt idx="7">
                  <c:v>1.4047714604236341</c:v>
                </c:pt>
                <c:pt idx="8">
                  <c:v>1.005596883786317</c:v>
                </c:pt>
                <c:pt idx="9">
                  <c:v>0.99506277461013404</c:v>
                </c:pt>
                <c:pt idx="10">
                  <c:v>2.4347512460435752</c:v>
                </c:pt>
                <c:pt idx="11">
                  <c:v>3.2778943416881758</c:v>
                </c:pt>
                <c:pt idx="12">
                  <c:v>4.3765261034030862</c:v>
                </c:pt>
                <c:pt idx="13">
                  <c:v>1.075929250682002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9CF-420C-9285-82326918F9A6}"/>
            </c:ext>
          </c:extLst>
        </c:ser>
        <c:ser>
          <c:idx val="4"/>
          <c:order val="4"/>
          <c:tx>
            <c:strRef>
              <c:f>sum!$G$1</c:f>
              <c:strCache>
                <c:ptCount val="1"/>
                <c:pt idx="0">
                  <c:v>Offline-Search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sum!$A$2:$A$15</c:f>
              <c:strCache>
                <c:ptCount val="14"/>
                <c:pt idx="0">
                  <c:v>AMR</c:v>
                </c:pt>
                <c:pt idx="1">
                  <c:v>BFS-citation</c:v>
                </c:pt>
                <c:pt idx="2">
                  <c:v>BFS-graph500</c:v>
                </c:pt>
                <c:pt idx="3">
                  <c:v>SSSP-citation</c:v>
                </c:pt>
                <c:pt idx="4">
                  <c:v>SSSP-graph500</c:v>
                </c:pt>
                <c:pt idx="5">
                  <c:v>JOIN-uniform</c:v>
                </c:pt>
                <c:pt idx="6">
                  <c:v>JOIN-gaussion</c:v>
                </c:pt>
                <c:pt idx="7">
                  <c:v>Mandel</c:v>
                </c:pt>
                <c:pt idx="8">
                  <c:v>GC-citation</c:v>
                </c:pt>
                <c:pt idx="9">
                  <c:v>GC-graph500</c:v>
                </c:pt>
                <c:pt idx="10">
                  <c:v>MM-small</c:v>
                </c:pt>
                <c:pt idx="11">
                  <c:v>MM-large</c:v>
                </c:pt>
                <c:pt idx="12">
                  <c:v>SA-thaliana</c:v>
                </c:pt>
                <c:pt idx="13">
                  <c:v>Geomean</c:v>
                </c:pt>
              </c:strCache>
            </c:strRef>
          </c:cat>
          <c:val>
            <c:numRef>
              <c:f>sum!$G$2:$G$15</c:f>
              <c:numCache>
                <c:formatCode>General</c:formatCode>
                <c:ptCount val="14"/>
                <c:pt idx="0">
                  <c:v>2.0981598009064428</c:v>
                </c:pt>
                <c:pt idx="1">
                  <c:v>1.0411557468138939</c:v>
                </c:pt>
                <c:pt idx="2">
                  <c:v>1.4920272967983901</c:v>
                </c:pt>
                <c:pt idx="3">
                  <c:v>1.1838909718348229</c:v>
                </c:pt>
                <c:pt idx="4">
                  <c:v>2.9926713720800269</c:v>
                </c:pt>
                <c:pt idx="5">
                  <c:v>1.3565849674074939</c:v>
                </c:pt>
                <c:pt idx="6">
                  <c:v>1.0418151856561999</c:v>
                </c:pt>
                <c:pt idx="7">
                  <c:v>1.974515050167224</c:v>
                </c:pt>
                <c:pt idx="8">
                  <c:v>1.0203227507029049</c:v>
                </c:pt>
                <c:pt idx="9">
                  <c:v>1.0637233679983049</c:v>
                </c:pt>
                <c:pt idx="10">
                  <c:v>2.4347512460435752</c:v>
                </c:pt>
                <c:pt idx="11">
                  <c:v>3.9313429470826611</c:v>
                </c:pt>
                <c:pt idx="12">
                  <c:v>4.3765261034030862</c:v>
                </c:pt>
                <c:pt idx="13">
                  <c:v>1.7519838320917509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CF-420C-9285-82326918F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3339952"/>
        <c:axId val="2123343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sum!$C$1</c15:sqref>
                        </c15:formulaRef>
                      </c:ext>
                    </c:extLst>
                    <c:strCache>
                      <c:ptCount val="1"/>
                      <c:pt idx="0">
                        <c:v>baseline dp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50.433500000000002</c:v>
                      </c:pt>
                      <c:pt idx="1">
                        <c:v>97.232600000000005</c:v>
                      </c:pt>
                      <c:pt idx="2">
                        <c:v>103.164</c:v>
                      </c:pt>
                      <c:pt idx="3">
                        <c:v>166.29599999999999</c:v>
                      </c:pt>
                      <c:pt idx="4">
                        <c:v>137.16300000000001</c:v>
                      </c:pt>
                      <c:pt idx="5">
                        <c:v>360.39100000000002</c:v>
                      </c:pt>
                      <c:pt idx="6">
                        <c:v>114.996</c:v>
                      </c:pt>
                      <c:pt idx="7">
                        <c:v>12.6008</c:v>
                      </c:pt>
                      <c:pt idx="8">
                        <c:v>34.335099999999997</c:v>
                      </c:pt>
                      <c:pt idx="9">
                        <c:v>108.027</c:v>
                      </c:pt>
                      <c:pt idx="10">
                        <c:v>2.4347512460435752</c:v>
                      </c:pt>
                      <c:pt idx="11">
                        <c:v>3.2778943416881758</c:v>
                      </c:pt>
                      <c:pt idx="12">
                        <c:v>1.166890690231013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9CF-420C-9285-82326918F9A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sum!$D$1</c15:sqref>
                        </c15:formulaRef>
                      </c:ext>
                    </c:extLst>
                    <c:strCache>
                      <c:ptCount val="1"/>
                      <c:pt idx="0">
                        <c:v>offline-searh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sum!$D$2:$D$15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207.3989</c:v>
                      </c:pt>
                      <c:pt idx="1">
                        <c:v>220.16800000000001</c:v>
                      </c:pt>
                      <c:pt idx="2">
                        <c:v>178.62700000000001</c:v>
                      </c:pt>
                      <c:pt idx="3">
                        <c:v>182.511</c:v>
                      </c:pt>
                      <c:pt idx="4">
                        <c:v>168.16</c:v>
                      </c:pt>
                      <c:pt idx="5">
                        <c:v>1270.53</c:v>
                      </c:pt>
                      <c:pt idx="6">
                        <c:v>465.30799999999999</c:v>
                      </c:pt>
                      <c:pt idx="7">
                        <c:v>17.711400000000001</c:v>
                      </c:pt>
                      <c:pt idx="8">
                        <c:v>34.837899999999998</c:v>
                      </c:pt>
                      <c:pt idx="9">
                        <c:v>115.48099999999999</c:v>
                      </c:pt>
                      <c:pt idx="10">
                        <c:v>2.4347512460435752</c:v>
                      </c:pt>
                      <c:pt idx="11">
                        <c:v>3.9313429470826611</c:v>
                      </c:pt>
                      <c:pt idx="12">
                        <c:v>1.166890690231013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9CF-420C-9285-82326918F9A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sum!$E$1</c15:sqref>
                        </c15:formulaRef>
                      </c:ext>
                    </c:extLst>
                    <c:strCache>
                      <c:ptCount val="1"/>
                      <c:pt idx="0">
                        <c:v>SPAWN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sum!$E$2:$E$15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198.65</c:v>
                      </c:pt>
                      <c:pt idx="1">
                        <c:v>190.00800000000001</c:v>
                      </c:pt>
                      <c:pt idx="2">
                        <c:v>187.846</c:v>
                      </c:pt>
                      <c:pt idx="3">
                        <c:v>174.95</c:v>
                      </c:pt>
                      <c:pt idx="4">
                        <c:v>136.01400000000001</c:v>
                      </c:pt>
                      <c:pt idx="5">
                        <c:v>1229.31</c:v>
                      </c:pt>
                      <c:pt idx="6">
                        <c:v>463.53</c:v>
                      </c:pt>
                      <c:pt idx="7">
                        <c:v>15.7652</c:v>
                      </c:pt>
                      <c:pt idx="8">
                        <c:v>34.756600000000013</c:v>
                      </c:pt>
                      <c:pt idx="9">
                        <c:v>124.42400000000001</c:v>
                      </c:pt>
                      <c:pt idx="10">
                        <c:v>2.5397336122603029</c:v>
                      </c:pt>
                      <c:pt idx="11">
                        <c:v>3.7460983326364241</c:v>
                      </c:pt>
                      <c:pt idx="12">
                        <c:v>1.1686086020110591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9CF-420C-9285-82326918F9A6}"/>
                  </c:ext>
                </c:extLst>
              </c15:ser>
            </c15:filteredBarSeries>
          </c:ext>
        </c:extLst>
      </c:barChart>
      <c:catAx>
        <c:axId val="21233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3343296"/>
        <c:crosses val="autoZero"/>
        <c:auto val="1"/>
        <c:lblAlgn val="ctr"/>
        <c:lblOffset val="100"/>
        <c:noMultiLvlLbl val="0"/>
      </c:catAx>
      <c:valAx>
        <c:axId val="2123343296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3339952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41750546806649202"/>
          <c:y val="3.3991961942257197E-2"/>
          <c:w val="0.49735295438863197"/>
          <c:h val="5.84782804991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68847415342"/>
          <c:y val="3.5540501997258597E-2"/>
          <c:w val="0.87860404322241803"/>
          <c:h val="0.50380741469816304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sum!$F$1</c:f>
              <c:strCache>
                <c:ptCount val="1"/>
                <c:pt idx="0">
                  <c:v>Baseline-DP</c:v>
                </c:pt>
              </c:strCache>
              <c:extLst xmlns:c15="http://schemas.microsoft.com/office/drawing/2012/chart"/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sum!$A$2:$A$15</c:f>
              <c:strCache>
                <c:ptCount val="14"/>
                <c:pt idx="0">
                  <c:v>AMR</c:v>
                </c:pt>
                <c:pt idx="1">
                  <c:v>BFS-citation</c:v>
                </c:pt>
                <c:pt idx="2">
                  <c:v>BFS-graph500</c:v>
                </c:pt>
                <c:pt idx="3">
                  <c:v>SSSP-citation</c:v>
                </c:pt>
                <c:pt idx="4">
                  <c:v>SSSP-graph500</c:v>
                </c:pt>
                <c:pt idx="5">
                  <c:v>JOIN-uniform</c:v>
                </c:pt>
                <c:pt idx="6">
                  <c:v>JOIN-gaussion</c:v>
                </c:pt>
                <c:pt idx="7">
                  <c:v>Mandel</c:v>
                </c:pt>
                <c:pt idx="8">
                  <c:v>GC-citation</c:v>
                </c:pt>
                <c:pt idx="9">
                  <c:v>GC-graph500</c:v>
                </c:pt>
                <c:pt idx="10">
                  <c:v>MM-small</c:v>
                </c:pt>
                <c:pt idx="11">
                  <c:v>MM-large</c:v>
                </c:pt>
                <c:pt idx="12">
                  <c:v>SA-thaliana</c:v>
                </c:pt>
                <c:pt idx="13">
                  <c:v>Geomean</c:v>
                </c:pt>
              </c:strCache>
            </c:strRef>
          </c:cat>
          <c:val>
            <c:numRef>
              <c:f>sum!$F$2:$F$15</c:f>
              <c:numCache>
                <c:formatCode>General</c:formatCode>
                <c:ptCount val="14"/>
                <c:pt idx="0">
                  <c:v>0.51021264972483005</c:v>
                </c:pt>
                <c:pt idx="1">
                  <c:v>0.45980469581254602</c:v>
                </c:pt>
                <c:pt idx="2">
                  <c:v>0.86170346054576896</c:v>
                </c:pt>
                <c:pt idx="3">
                  <c:v>1.0787094095821279</c:v>
                </c:pt>
                <c:pt idx="4">
                  <c:v>2.441031062134948</c:v>
                </c:pt>
                <c:pt idx="5">
                  <c:v>0.38480084137246201</c:v>
                </c:pt>
                <c:pt idx="6">
                  <c:v>0.25747371437783201</c:v>
                </c:pt>
                <c:pt idx="7">
                  <c:v>1.4047714604236341</c:v>
                </c:pt>
                <c:pt idx="8">
                  <c:v>1.005596883786317</c:v>
                </c:pt>
                <c:pt idx="9">
                  <c:v>0.99506277461013404</c:v>
                </c:pt>
                <c:pt idx="10">
                  <c:v>2.4347512460435752</c:v>
                </c:pt>
                <c:pt idx="11">
                  <c:v>3.2778943416881758</c:v>
                </c:pt>
                <c:pt idx="12">
                  <c:v>4.3765261034030862</c:v>
                </c:pt>
                <c:pt idx="13">
                  <c:v>1.075929250682002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06F-40E8-9E2E-AB1984441000}"/>
            </c:ext>
          </c:extLst>
        </c:ser>
        <c:ser>
          <c:idx val="4"/>
          <c:order val="4"/>
          <c:tx>
            <c:strRef>
              <c:f>sum!$G$1</c:f>
              <c:strCache>
                <c:ptCount val="1"/>
                <c:pt idx="0">
                  <c:v>Offline-Search (best)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sum!$A$2:$A$15</c:f>
              <c:strCache>
                <c:ptCount val="14"/>
                <c:pt idx="0">
                  <c:v>AMR</c:v>
                </c:pt>
                <c:pt idx="1">
                  <c:v>BFS-citation</c:v>
                </c:pt>
                <c:pt idx="2">
                  <c:v>BFS-graph500</c:v>
                </c:pt>
                <c:pt idx="3">
                  <c:v>SSSP-citation</c:v>
                </c:pt>
                <c:pt idx="4">
                  <c:v>SSSP-graph500</c:v>
                </c:pt>
                <c:pt idx="5">
                  <c:v>JOIN-uniform</c:v>
                </c:pt>
                <c:pt idx="6">
                  <c:v>JOIN-gaussion</c:v>
                </c:pt>
                <c:pt idx="7">
                  <c:v>Mandel</c:v>
                </c:pt>
                <c:pt idx="8">
                  <c:v>GC-citation</c:v>
                </c:pt>
                <c:pt idx="9">
                  <c:v>GC-graph500</c:v>
                </c:pt>
                <c:pt idx="10">
                  <c:v>MM-small</c:v>
                </c:pt>
                <c:pt idx="11">
                  <c:v>MM-large</c:v>
                </c:pt>
                <c:pt idx="12">
                  <c:v>SA-thaliana</c:v>
                </c:pt>
                <c:pt idx="13">
                  <c:v>Geomean</c:v>
                </c:pt>
              </c:strCache>
            </c:strRef>
          </c:cat>
          <c:val>
            <c:numRef>
              <c:f>sum!$G$2:$G$15</c:f>
              <c:numCache>
                <c:formatCode>General</c:formatCode>
                <c:ptCount val="14"/>
                <c:pt idx="0">
                  <c:v>2.0981598009064428</c:v>
                </c:pt>
                <c:pt idx="1">
                  <c:v>1.0411557468138939</c:v>
                </c:pt>
                <c:pt idx="2">
                  <c:v>1.4920272967983901</c:v>
                </c:pt>
                <c:pt idx="3">
                  <c:v>1.1838909718348229</c:v>
                </c:pt>
                <c:pt idx="4">
                  <c:v>2.9926713720800269</c:v>
                </c:pt>
                <c:pt idx="5">
                  <c:v>1.3565849674074939</c:v>
                </c:pt>
                <c:pt idx="6">
                  <c:v>1.0418151856561999</c:v>
                </c:pt>
                <c:pt idx="7">
                  <c:v>1.974515050167224</c:v>
                </c:pt>
                <c:pt idx="8">
                  <c:v>1.0203227507029049</c:v>
                </c:pt>
                <c:pt idx="9">
                  <c:v>1.0637233679983049</c:v>
                </c:pt>
                <c:pt idx="10">
                  <c:v>2.4347512460435752</c:v>
                </c:pt>
                <c:pt idx="11">
                  <c:v>3.9313429470826611</c:v>
                </c:pt>
                <c:pt idx="12">
                  <c:v>4.3765261034030862</c:v>
                </c:pt>
                <c:pt idx="13">
                  <c:v>1.7519838320917509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F-40E8-9E2E-AB1984441000}"/>
            </c:ext>
          </c:extLst>
        </c:ser>
        <c:ser>
          <c:idx val="5"/>
          <c:order val="5"/>
          <c:tx>
            <c:strRef>
              <c:f>sum!$H$1</c:f>
              <c:strCache>
                <c:ptCount val="1"/>
                <c:pt idx="0">
                  <c:v>SPAWN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sum!$A$2:$A$15</c:f>
              <c:strCache>
                <c:ptCount val="14"/>
                <c:pt idx="0">
                  <c:v>AMR</c:v>
                </c:pt>
                <c:pt idx="1">
                  <c:v>BFS-citation</c:v>
                </c:pt>
                <c:pt idx="2">
                  <c:v>BFS-graph500</c:v>
                </c:pt>
                <c:pt idx="3">
                  <c:v>SSSP-citation</c:v>
                </c:pt>
                <c:pt idx="4">
                  <c:v>SSSP-graph500</c:v>
                </c:pt>
                <c:pt idx="5">
                  <c:v>JOIN-uniform</c:v>
                </c:pt>
                <c:pt idx="6">
                  <c:v>JOIN-gaussion</c:v>
                </c:pt>
                <c:pt idx="7">
                  <c:v>Mandel</c:v>
                </c:pt>
                <c:pt idx="8">
                  <c:v>GC-citation</c:v>
                </c:pt>
                <c:pt idx="9">
                  <c:v>GC-graph500</c:v>
                </c:pt>
                <c:pt idx="10">
                  <c:v>MM-small</c:v>
                </c:pt>
                <c:pt idx="11">
                  <c:v>MM-large</c:v>
                </c:pt>
                <c:pt idx="12">
                  <c:v>SA-thaliana</c:v>
                </c:pt>
                <c:pt idx="13">
                  <c:v>Geomean</c:v>
                </c:pt>
              </c:strCache>
            </c:strRef>
          </c:cat>
          <c:val>
            <c:numRef>
              <c:f>sum!$H$2:$H$15</c:f>
              <c:numCache>
                <c:formatCode>General</c:formatCode>
                <c:ptCount val="14"/>
                <c:pt idx="0">
                  <c:v>2.0096511816121732</c:v>
                </c:pt>
                <c:pt idx="1">
                  <c:v>0.89853167190788097</c:v>
                </c:pt>
                <c:pt idx="2">
                  <c:v>1.5690313311783231</c:v>
                </c:pt>
                <c:pt idx="3">
                  <c:v>1.128656867451123</c:v>
                </c:pt>
                <c:pt idx="4">
                  <c:v>2.4205828021056912</c:v>
                </c:pt>
                <c:pt idx="5">
                  <c:v>1.3125730728780169</c:v>
                </c:pt>
                <c:pt idx="6">
                  <c:v>1.037834279675437</c:v>
                </c:pt>
                <c:pt idx="7">
                  <c:v>1.7575473801560759</c:v>
                </c:pt>
                <c:pt idx="8">
                  <c:v>1.017941658856607</c:v>
                </c:pt>
                <c:pt idx="9">
                  <c:v>1.1460994998295919</c:v>
                </c:pt>
                <c:pt idx="10">
                  <c:v>2.5397336122603029</c:v>
                </c:pt>
                <c:pt idx="11">
                  <c:v>3.7460983326364241</c:v>
                </c:pt>
                <c:pt idx="12">
                  <c:v>4.3829692825385917</c:v>
                </c:pt>
                <c:pt idx="13">
                  <c:v>1.6877504678948061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F-40E8-9E2E-AB1984441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8431568"/>
        <c:axId val="2122579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sum!$C$1</c15:sqref>
                        </c15:formulaRef>
                      </c:ext>
                    </c:extLst>
                    <c:strCache>
                      <c:ptCount val="1"/>
                      <c:pt idx="0">
                        <c:v>baseline dp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sum!$C$2:$C$15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50.433500000000002</c:v>
                      </c:pt>
                      <c:pt idx="1">
                        <c:v>97.232600000000005</c:v>
                      </c:pt>
                      <c:pt idx="2">
                        <c:v>103.164</c:v>
                      </c:pt>
                      <c:pt idx="3">
                        <c:v>166.29599999999999</c:v>
                      </c:pt>
                      <c:pt idx="4">
                        <c:v>137.16300000000001</c:v>
                      </c:pt>
                      <c:pt idx="5">
                        <c:v>360.39100000000002</c:v>
                      </c:pt>
                      <c:pt idx="6">
                        <c:v>114.996</c:v>
                      </c:pt>
                      <c:pt idx="7">
                        <c:v>12.6008</c:v>
                      </c:pt>
                      <c:pt idx="8">
                        <c:v>34.335099999999997</c:v>
                      </c:pt>
                      <c:pt idx="9">
                        <c:v>108.027</c:v>
                      </c:pt>
                      <c:pt idx="10">
                        <c:v>2.4347512460435752</c:v>
                      </c:pt>
                      <c:pt idx="11">
                        <c:v>3.2778943416881758</c:v>
                      </c:pt>
                      <c:pt idx="12">
                        <c:v>1.166890690231013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06F-40E8-9E2E-AB198444100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sum!$D$1</c15:sqref>
                        </c15:formulaRef>
                      </c:ext>
                    </c:extLst>
                    <c:strCache>
                      <c:ptCount val="1"/>
                      <c:pt idx="0">
                        <c:v>offline-searh (best)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sum!$D$2:$D$15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207.3989</c:v>
                      </c:pt>
                      <c:pt idx="1">
                        <c:v>220.16800000000001</c:v>
                      </c:pt>
                      <c:pt idx="2">
                        <c:v>178.62700000000001</c:v>
                      </c:pt>
                      <c:pt idx="3">
                        <c:v>182.511</c:v>
                      </c:pt>
                      <c:pt idx="4">
                        <c:v>168.16</c:v>
                      </c:pt>
                      <c:pt idx="5">
                        <c:v>1270.53</c:v>
                      </c:pt>
                      <c:pt idx="6">
                        <c:v>465.30799999999999</c:v>
                      </c:pt>
                      <c:pt idx="7">
                        <c:v>17.711400000000001</c:v>
                      </c:pt>
                      <c:pt idx="8">
                        <c:v>34.837899999999998</c:v>
                      </c:pt>
                      <c:pt idx="9">
                        <c:v>115.48099999999999</c:v>
                      </c:pt>
                      <c:pt idx="10">
                        <c:v>2.4347512460435752</c:v>
                      </c:pt>
                      <c:pt idx="11">
                        <c:v>3.9313429470826611</c:v>
                      </c:pt>
                      <c:pt idx="12">
                        <c:v>1.166890690231013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06F-40E8-9E2E-AB198444100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sum!$E$1</c15:sqref>
                        </c15:formulaRef>
                      </c:ext>
                    </c:extLst>
                    <c:strCache>
                      <c:ptCount val="1"/>
                      <c:pt idx="0">
                        <c:v>SPAWN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sum!$A$2:$A$15</c15:sqref>
                        </c15:formulaRef>
                      </c:ext>
                    </c:extLst>
                    <c:strCache>
                      <c:ptCount val="14"/>
                      <c:pt idx="0">
                        <c:v>AMR</c:v>
                      </c:pt>
                      <c:pt idx="1">
                        <c:v>BFS-citation</c:v>
                      </c:pt>
                      <c:pt idx="2">
                        <c:v>BFS-graph500</c:v>
                      </c:pt>
                      <c:pt idx="3">
                        <c:v>SSSP-citation</c:v>
                      </c:pt>
                      <c:pt idx="4">
                        <c:v>SSSP-graph500</c:v>
                      </c:pt>
                      <c:pt idx="5">
                        <c:v>JOIN-uniform</c:v>
                      </c:pt>
                      <c:pt idx="6">
                        <c:v>JOIN-gaussion</c:v>
                      </c:pt>
                      <c:pt idx="7">
                        <c:v>Mandel</c:v>
                      </c:pt>
                      <c:pt idx="8">
                        <c:v>GC-citation</c:v>
                      </c:pt>
                      <c:pt idx="9">
                        <c:v>GC-graph500</c:v>
                      </c:pt>
                      <c:pt idx="10">
                        <c:v>MM-small</c:v>
                      </c:pt>
                      <c:pt idx="11">
                        <c:v>MM-large</c:v>
                      </c:pt>
                      <c:pt idx="12">
                        <c:v>SA-thaliana</c:v>
                      </c:pt>
                      <c:pt idx="13">
                        <c:v>Geomean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sum!$E$2:$E$15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198.65</c:v>
                      </c:pt>
                      <c:pt idx="1">
                        <c:v>190.00800000000001</c:v>
                      </c:pt>
                      <c:pt idx="2">
                        <c:v>187.846</c:v>
                      </c:pt>
                      <c:pt idx="3">
                        <c:v>173.99600000000001</c:v>
                      </c:pt>
                      <c:pt idx="4">
                        <c:v>136.01400000000001</c:v>
                      </c:pt>
                      <c:pt idx="5">
                        <c:v>1229.31</c:v>
                      </c:pt>
                      <c:pt idx="6">
                        <c:v>463.53</c:v>
                      </c:pt>
                      <c:pt idx="7">
                        <c:v>15.7652</c:v>
                      </c:pt>
                      <c:pt idx="8">
                        <c:v>34.756600000000013</c:v>
                      </c:pt>
                      <c:pt idx="9">
                        <c:v>124.42400000000001</c:v>
                      </c:pt>
                      <c:pt idx="10">
                        <c:v>2.5397336122603029</c:v>
                      </c:pt>
                      <c:pt idx="11">
                        <c:v>3.7460983326364241</c:v>
                      </c:pt>
                      <c:pt idx="12">
                        <c:v>1.1686086020110591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06F-40E8-9E2E-AB1984441000}"/>
                  </c:ext>
                </c:extLst>
              </c15:ser>
            </c15:filteredBarSeries>
          </c:ext>
        </c:extLst>
      </c:barChart>
      <c:catAx>
        <c:axId val="21284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2579200"/>
        <c:crosses val="autoZero"/>
        <c:auto val="1"/>
        <c:lblAlgn val="ctr"/>
        <c:lblOffset val="100"/>
        <c:noMultiLvlLbl val="0"/>
      </c:catAx>
      <c:valAx>
        <c:axId val="21225792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84315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8463199912510898"/>
          <c:y val="3.7464186221614702E-2"/>
          <c:w val="0.59411537620297505"/>
          <c:h val="5.84782804991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DF2B-4AAF-4B42-A568-31CF292C60A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A5F8-5244-45D5-BA4D-E3970E687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6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E56D2-2AE1-4AF3-AF97-F7352DD4D6F6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9FF6-0CF2-4EB7-8E8E-FBED02E93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4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4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25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2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8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3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1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8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8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5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9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9FF6-0CF2-4EB7-8E8E-FBED02E93A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19800" y="62484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A2DCBF-F584-3E4A-9DAE-9B132B880DA2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F7E2C9-555D-41DB-9636-CB425802215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34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580884-766D-BE48-BC3F-E9BD8184CCFE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7219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87A462-2B73-4C54-9FD8-39EE957099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2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E253C0-A70E-D04B-B667-5B6067E14012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135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C537AB-43FE-46EC-9684-4FFB50ECC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941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3104E-F1D1-2C4E-9D8A-FD078BF5DAB6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3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89EF-A481-EE42-A1B2-05AE0D641087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F8F8C-E7F0-46DE-87B6-61F4D3CDE6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57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4EB69-31C7-B447-AE56-08D5081365E4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3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D3F2B-16FC-AD4F-B9EA-A31B8827B50B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7562-CC4B-40F0-8542-71569884AF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18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22CA-A665-D24E-9BA9-7E3A3423CC9F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8A04-4BC0-4013-A473-23AEBD152E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1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54A189-66F4-C343-81BA-0D7A20DFCDD0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4206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8AB8A2-C46C-42C2-B710-DCC2A3B86E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89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A2F5-256F-994E-9D81-EE7017448B3A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4F187E-DF91-440E-9B3B-955B6C2B07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63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2C6C-8E2B-4F4C-BD2A-C0EE6AA87205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D75C-CF34-4204-8FE5-43293F8A29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26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AFA6D6A2-ABC2-AE48-B805-699B9F54EEF5}" type="datetime1">
              <a:rPr lang="en-US" smtClean="0"/>
              <a:t>2/14/2017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786A0C-93F5-43EC-9B92-D4A5768BAE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2400" dirty="0"/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0" y="6122988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 dirty="0"/>
          </a:p>
        </p:txBody>
      </p: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5921375"/>
            <a:ext cx="256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838200" y="6525904"/>
            <a:ext cx="5929952" cy="457200"/>
          </a:xfrm>
          <a:prstGeom prst="rect">
            <a:avLst/>
          </a:prstGeom>
          <a:ln/>
        </p:spPr>
        <p:txBody>
          <a:bodyPr lIns="0" tIns="0" rIns="0" bIns="0"/>
          <a:lstStyle>
            <a:defPPr>
              <a:defRPr lang="en-US"/>
            </a:defPPr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/>
            <a:r>
              <a:rPr lang="en-US" altLang="en-US" sz="1400" b="0" dirty="0"/>
              <a:t>Controlled Kernel Launch for Dynamic Parallelism in GPUs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6" r:id="rId9"/>
    <p:sldLayoutId id="2147483709" r:id="rId10"/>
    <p:sldLayoutId id="21474837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5" y="5562600"/>
            <a:ext cx="3380188" cy="15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-53832" y="-41565"/>
            <a:ext cx="9235440" cy="5852160"/>
          </a:xfrm>
          <a:prstGeom prst="rect">
            <a:avLst/>
          </a:prstGeom>
          <a:solidFill>
            <a:srgbClr val="182E6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0" y="685800"/>
            <a:ext cx="92202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Controlled Kernel Launch for Dynamic Parallelism in GPUs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8201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u="sng" dirty="0">
                <a:solidFill>
                  <a:srgbClr val="FFFF00"/>
                </a:solidFill>
              </a:rPr>
              <a:t>Xulong Tang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Ashutosh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Pattnaik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Huaipan</a:t>
            </a:r>
            <a:r>
              <a:rPr lang="en-US" altLang="en-US" sz="2000" dirty="0">
                <a:solidFill>
                  <a:schemeClr val="bg1"/>
                </a:solidFill>
              </a:rPr>
              <a:t> Jiang,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dirty="0" err="1">
                <a:solidFill>
                  <a:schemeClr val="bg1"/>
                </a:solidFill>
              </a:rPr>
              <a:t>Onur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Kayiran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Adwait</a:t>
            </a:r>
            <a:r>
              <a:rPr lang="en-US" altLang="en-US" sz="2000" dirty="0">
                <a:solidFill>
                  <a:schemeClr val="bg1"/>
                </a:solidFill>
              </a:rPr>
              <a:t> Jog,  </a:t>
            </a:r>
            <a:r>
              <a:rPr lang="en-US" altLang="en-US" sz="2000" dirty="0" err="1">
                <a:solidFill>
                  <a:schemeClr val="bg1"/>
                </a:solidFill>
              </a:rPr>
              <a:t>Sreepathi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Pai</a:t>
            </a:r>
            <a:r>
              <a:rPr lang="en-US" altLang="en-US" sz="2000" dirty="0">
                <a:solidFill>
                  <a:schemeClr val="bg1"/>
                </a:solidFill>
              </a:rPr>
              <a:t>,  Mohamed Ibrahim,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dirty="0" err="1">
                <a:solidFill>
                  <a:schemeClr val="bg1"/>
                </a:solidFill>
              </a:rPr>
              <a:t>Mahmut</a:t>
            </a:r>
            <a:r>
              <a:rPr lang="en-US" altLang="en-US" sz="2000" dirty="0">
                <a:solidFill>
                  <a:schemeClr val="bg1"/>
                </a:solidFill>
              </a:rPr>
              <a:t> T. </a:t>
            </a:r>
            <a:r>
              <a:rPr lang="en-US" altLang="en-US" sz="2000" dirty="0" err="1">
                <a:solidFill>
                  <a:schemeClr val="bg1"/>
                </a:solidFill>
              </a:rPr>
              <a:t>Kandemir</a:t>
            </a:r>
            <a:r>
              <a:rPr lang="en-US" altLang="en-US" sz="2000" dirty="0">
                <a:solidFill>
                  <a:schemeClr val="bg1"/>
                </a:solidFill>
              </a:rPr>
              <a:t>,  Chita R. Das </a:t>
            </a:r>
          </a:p>
        </p:txBody>
      </p:sp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rgbClr val="FFFF00"/>
                </a:solidFill>
              </a:rPr>
              <a:t>HPCA - 23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74" y="5979489"/>
            <a:ext cx="1428734" cy="3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0" y="6400641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93" y="6013988"/>
            <a:ext cx="2306398" cy="662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Characterization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proposal: SPAWN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365125"/>
            <a:ext cx="8686800" cy="6627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/>
              <a:t>Outline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15043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53354" y="871687"/>
            <a:ext cx="8990646" cy="2895600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Three key parameters</a:t>
            </a:r>
            <a:r>
              <a:rPr lang="en-US" sz="1800" kern="0" dirty="0"/>
              <a:t>.</a:t>
            </a:r>
          </a:p>
          <a:p>
            <a:pPr lvl="1"/>
            <a:r>
              <a:rPr lang="en-US" sz="1800" kern="0" dirty="0"/>
              <a:t>Workload distribution ratio, child kernel dimension, child kernel sequence</a:t>
            </a:r>
          </a:p>
          <a:p>
            <a:r>
              <a:rPr lang="en-US" sz="2000" kern="0" dirty="0"/>
              <a:t>Observations</a:t>
            </a:r>
          </a:p>
          <a:p>
            <a:pPr lvl="1"/>
            <a:r>
              <a:rPr lang="en-US" sz="1800" kern="0" dirty="0"/>
              <a:t>Workload distribution is very important.</a:t>
            </a:r>
          </a:p>
          <a:p>
            <a:pPr lvl="1"/>
            <a:r>
              <a:rPr lang="en-US" sz="1800" kern="0" dirty="0"/>
              <a:t>Preferred workload distribution ratio varies for different applications and inputs.</a:t>
            </a:r>
          </a:p>
          <a:p>
            <a:r>
              <a:rPr lang="en-US" sz="2200" kern="0" dirty="0">
                <a:solidFill>
                  <a:srgbClr val="00B0F0"/>
                </a:solidFill>
              </a:rPr>
              <a:t>Best offline-search</a:t>
            </a:r>
            <a:r>
              <a:rPr lang="en-US" sz="2200" kern="0" dirty="0"/>
              <a:t>: peak performance through manually varying the workload distribution ratio (THRESHOLD).</a:t>
            </a:r>
          </a:p>
          <a:p>
            <a:r>
              <a:rPr lang="en-US" sz="2200" kern="0" dirty="0">
                <a:solidFill>
                  <a:srgbClr val="FF0000"/>
                </a:solidFill>
              </a:rPr>
              <a:t>Baseline-DP</a:t>
            </a:r>
            <a:r>
              <a:rPr lang="en-US" sz="2200" kern="0" dirty="0"/>
              <a:t>: offload most computations by launching child kernels.</a:t>
            </a:r>
          </a:p>
          <a:p>
            <a:pPr lvl="1"/>
            <a:endParaRPr lang="en-US" sz="1800" kern="0" dirty="0"/>
          </a:p>
          <a:p>
            <a:pPr lvl="1"/>
            <a:endParaRPr lang="en-US" sz="1800" kern="0" dirty="0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28600" y="365125"/>
            <a:ext cx="8686800" cy="6627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/>
              <a:t>Characterization of DP Applications</a:t>
            </a:r>
            <a:endParaRPr lang="en-US" sz="3600" kern="0" dirty="0"/>
          </a:p>
        </p:txBody>
      </p:sp>
      <p:sp>
        <p:nvSpPr>
          <p:cNvPr id="24" name="TextBox 23"/>
          <p:cNvSpPr txBox="1"/>
          <p:nvPr/>
        </p:nvSpPr>
        <p:spPr>
          <a:xfrm>
            <a:off x="1073014" y="3828230"/>
            <a:ext cx="175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BFS-citation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976425"/>
              </p:ext>
            </p:extLst>
          </p:nvPr>
        </p:nvGraphicFramePr>
        <p:xfrm>
          <a:off x="140783" y="3959035"/>
          <a:ext cx="2837231" cy="20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026830" y="3824161"/>
            <a:ext cx="175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MM-</a:t>
            </a:r>
            <a:r>
              <a:rPr lang="en-US" altLang="zh-CN" sz="1100" b="1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5460"/>
              </p:ext>
            </p:extLst>
          </p:nvPr>
        </p:nvGraphicFramePr>
        <p:xfrm>
          <a:off x="5999117" y="3954966"/>
          <a:ext cx="2834640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951665" y="3819125"/>
            <a:ext cx="2016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BFS-graph500</a:t>
            </a:r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951402"/>
              </p:ext>
            </p:extLst>
          </p:nvPr>
        </p:nvGraphicFramePr>
        <p:xfrm>
          <a:off x="3071245" y="3926561"/>
          <a:ext cx="2834640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: Rounded Corners 1"/>
          <p:cNvSpPr/>
          <p:nvPr/>
        </p:nvSpPr>
        <p:spPr bwMode="auto">
          <a:xfrm>
            <a:off x="5593154" y="5570077"/>
            <a:ext cx="1447800" cy="4979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Most work done by parent threads</a:t>
            </a:r>
          </a:p>
        </p:txBody>
      </p:sp>
      <p:sp>
        <p:nvSpPr>
          <p:cNvPr id="12" name="Rectangle: Rounded Corners 11"/>
          <p:cNvSpPr/>
          <p:nvPr/>
        </p:nvSpPr>
        <p:spPr bwMode="auto">
          <a:xfrm>
            <a:off x="7682123" y="5570077"/>
            <a:ext cx="1447800" cy="4744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Most work done by child kernels</a:t>
            </a:r>
          </a:p>
        </p:txBody>
      </p:sp>
      <p:cxnSp>
        <p:nvCxnSpPr>
          <p:cNvPr id="5" name="Straight Arrow Connector 4"/>
          <p:cNvCxnSpPr>
            <a:cxnSpLocks/>
            <a:stCxn id="2" idx="0"/>
          </p:cNvCxnSpPr>
          <p:nvPr/>
        </p:nvCxnSpPr>
        <p:spPr bwMode="auto">
          <a:xfrm flipV="1">
            <a:off x="6317054" y="5291843"/>
            <a:ext cx="320040" cy="2782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12" idx="0"/>
          </p:cNvCxnSpPr>
          <p:nvPr/>
        </p:nvCxnSpPr>
        <p:spPr bwMode="auto">
          <a:xfrm flipH="1" flipV="1">
            <a:off x="8177425" y="5196347"/>
            <a:ext cx="228598" cy="3737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119130" y="5096438"/>
            <a:ext cx="363900" cy="3250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512284"/>
            <a:ext cx="363900" cy="3645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038017" y="4048383"/>
            <a:ext cx="310325" cy="3356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17035" y="4048077"/>
            <a:ext cx="363900" cy="325022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980337" y="3979901"/>
            <a:ext cx="425686" cy="479599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089655" y="3998714"/>
            <a:ext cx="363900" cy="325022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91545" y="3979901"/>
            <a:ext cx="363900" cy="325022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5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Graphic spid="25" grpId="0">
        <p:bldAsOne/>
      </p:bldGraphic>
      <p:bldP spid="32" grpId="0"/>
      <p:bldGraphic spid="33" grpId="0">
        <p:bldAsOne/>
      </p:bldGraphic>
      <p:bldP spid="34" grpId="0"/>
      <p:bldGraphic spid="35" grpId="0">
        <p:bldAsOne/>
      </p:bldGraphic>
      <p:bldP spid="2" grpId="0" animBg="1"/>
      <p:bldP spid="12" grpId="0" animBg="1"/>
      <p:bldP spid="1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295602" y="1066800"/>
            <a:ext cx="4200976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Launch overhead: </a:t>
            </a:r>
            <a:r>
              <a:rPr lang="en-US" sz="2400" kern="0" dirty="0">
                <a:solidFill>
                  <a:sysClr val="windowText" lastClr="000000"/>
                </a:solidFill>
              </a:rPr>
              <a:t>from invoking API to kernels </a:t>
            </a:r>
            <a:r>
              <a:rPr lang="en-US" sz="2400" kern="0" dirty="0"/>
              <a:t>being pushed into GMU and ready to start execution.</a:t>
            </a:r>
          </a:p>
          <a:p>
            <a:pPr lvl="1"/>
            <a:r>
              <a:rPr lang="en-US" sz="2000" kern="0" dirty="0"/>
              <a:t> </a:t>
            </a:r>
            <a:endParaRPr lang="en-US" sz="1400" kern="0" dirty="0"/>
          </a:p>
          <a:p>
            <a:r>
              <a:rPr lang="en-US" sz="2400" kern="0" dirty="0">
                <a:solidFill>
                  <a:srgbClr val="FF0000"/>
                </a:solidFill>
              </a:rPr>
              <a:t>Queuing latency: </a:t>
            </a:r>
            <a:r>
              <a:rPr lang="en-US" sz="2000" kern="0" dirty="0"/>
              <a:t>Kernels waiting in GMU due to the hardware limitations.</a:t>
            </a:r>
          </a:p>
          <a:p>
            <a:pPr lvl="1"/>
            <a:r>
              <a:rPr lang="en-US" sz="1800" kern="0" dirty="0"/>
              <a:t>Maximum number of concurrently running kernels.</a:t>
            </a:r>
          </a:p>
          <a:p>
            <a:pPr lvl="1"/>
            <a:r>
              <a:rPr lang="en-US" sz="1800" kern="0" dirty="0"/>
              <a:t>Maximum number of concurrently running CTAs.</a:t>
            </a:r>
          </a:p>
          <a:p>
            <a:pPr lvl="1"/>
            <a:r>
              <a:rPr lang="en-US" sz="1800" kern="0" dirty="0"/>
              <a:t>Available hardware resources.</a:t>
            </a:r>
          </a:p>
          <a:p>
            <a:pPr lvl="2"/>
            <a:endParaRPr lang="en-US" sz="20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219197" y="2995810"/>
            <a:ext cx="1254509" cy="558063"/>
            <a:chOff x="1828799" y="2165623"/>
            <a:chExt cx="956177" cy="461666"/>
          </a:xfrm>
        </p:grpSpPr>
        <p:sp>
          <p:nvSpPr>
            <p:cNvPr id="288" name="Oval 287"/>
            <p:cNvSpPr/>
            <p:nvPr/>
          </p:nvSpPr>
          <p:spPr>
            <a:xfrm>
              <a:off x="1828799" y="2265540"/>
              <a:ext cx="153329" cy="166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6</a:t>
              </a:r>
            </a:p>
          </p:txBody>
        </p:sp>
        <p:sp>
          <p:nvSpPr>
            <p:cNvPr id="289" name="Oval 288"/>
            <p:cNvSpPr/>
            <p:nvPr/>
          </p:nvSpPr>
          <p:spPr>
            <a:xfrm>
              <a:off x="2230222" y="2268204"/>
              <a:ext cx="153329" cy="166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</a:p>
          </p:txBody>
        </p:sp>
        <p:sp>
          <p:nvSpPr>
            <p:cNvPr id="291" name="Oval 290"/>
            <p:cNvSpPr/>
            <p:nvPr/>
          </p:nvSpPr>
          <p:spPr>
            <a:xfrm>
              <a:off x="2631647" y="2267112"/>
              <a:ext cx="153329" cy="16641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73882" y="2165624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370169" y="21656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  <p:sp>
        <p:nvSpPr>
          <p:cNvPr id="116" name="Title 2"/>
          <p:cNvSpPr txBox="1">
            <a:spLocks/>
          </p:cNvSpPr>
          <p:nvPr/>
        </p:nvSpPr>
        <p:spPr>
          <a:xfrm>
            <a:off x="628650" y="365126"/>
            <a:ext cx="7886700" cy="8842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Overheads</a:t>
            </a:r>
          </a:p>
        </p:txBody>
      </p:sp>
      <p:sp>
        <p:nvSpPr>
          <p:cNvPr id="292" name="Flowchart: Document 291"/>
          <p:cNvSpPr/>
          <p:nvPr/>
        </p:nvSpPr>
        <p:spPr>
          <a:xfrm>
            <a:off x="3959684" y="1435380"/>
            <a:ext cx="836097" cy="456441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4162471" y="2201025"/>
            <a:ext cx="433721" cy="4723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 Host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(CPU)</a:t>
            </a:r>
          </a:p>
        </p:txBody>
      </p:sp>
      <p:cxnSp>
        <p:nvCxnSpPr>
          <p:cNvPr id="294" name="Straight Arrow Connector 293"/>
          <p:cNvCxnSpPr>
            <a:cxnSpLocks/>
            <a:stCxn id="292" idx="2"/>
            <a:endCxn id="293" idx="0"/>
          </p:cNvCxnSpPr>
          <p:nvPr/>
        </p:nvCxnSpPr>
        <p:spPr>
          <a:xfrm>
            <a:off x="4377733" y="1861645"/>
            <a:ext cx="1598" cy="339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163"/>
          <p:cNvCxnSpPr>
            <a:cxnSpLocks/>
            <a:stCxn id="293" idx="3"/>
            <a:endCxn id="353" idx="1"/>
          </p:cNvCxnSpPr>
          <p:nvPr/>
        </p:nvCxnSpPr>
        <p:spPr>
          <a:xfrm flipV="1">
            <a:off x="4596192" y="1061545"/>
            <a:ext cx="1565757" cy="137563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" name="Oval 296"/>
          <p:cNvSpPr/>
          <p:nvPr/>
        </p:nvSpPr>
        <p:spPr>
          <a:xfrm>
            <a:off x="4492091" y="1933885"/>
            <a:ext cx="182880" cy="18288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5476868" y="2940521"/>
            <a:ext cx="2720733" cy="886425"/>
            <a:chOff x="5844533" y="2887817"/>
            <a:chExt cx="2720733" cy="886425"/>
          </a:xfrm>
        </p:grpSpPr>
        <p:sp>
          <p:nvSpPr>
            <p:cNvPr id="299" name="Rectangle 298"/>
            <p:cNvSpPr/>
            <p:nvPr/>
          </p:nvSpPr>
          <p:spPr>
            <a:xfrm>
              <a:off x="5844533" y="2893204"/>
              <a:ext cx="2720733" cy="881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176308" y="2887817"/>
              <a:ext cx="201576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Grid Management Unit (GMU)</a:t>
              </a:r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6810462" y="3149384"/>
              <a:ext cx="1402272" cy="519728"/>
              <a:chOff x="4082056" y="3508671"/>
              <a:chExt cx="2583121" cy="660775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5092133" y="3892766"/>
                <a:ext cx="325867" cy="45722"/>
                <a:chOff x="6743064" y="3973807"/>
                <a:chExt cx="419100" cy="58817"/>
              </a:xfrm>
            </p:grpSpPr>
            <p:sp>
              <p:nvSpPr>
                <p:cNvPr id="308" name="Oval 307"/>
                <p:cNvSpPr/>
                <p:nvPr/>
              </p:nvSpPr>
              <p:spPr>
                <a:xfrm>
                  <a:off x="6743064" y="3973810"/>
                  <a:ext cx="76200" cy="5881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6915120" y="3973808"/>
                  <a:ext cx="76200" cy="5881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7085964" y="3973807"/>
                  <a:ext cx="76200" cy="5881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</p:grpSp>
          <p:grpSp>
            <p:nvGrpSpPr>
              <p:cNvPr id="303" name="Group 302"/>
              <p:cNvGrpSpPr/>
              <p:nvPr/>
            </p:nvGrpSpPr>
            <p:grpSpPr>
              <a:xfrm>
                <a:off x="4082056" y="3508671"/>
                <a:ext cx="690609" cy="660775"/>
                <a:chOff x="5650490" y="3606200"/>
                <a:chExt cx="690609" cy="660775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5650490" y="4046089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K3</a:t>
                  </a: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5650490" y="3831684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K2</a:t>
                  </a: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5650490" y="3606200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K1</a:t>
                  </a:r>
                </a:p>
              </p:txBody>
            </p:sp>
          </p:grpSp>
          <p:sp>
            <p:nvSpPr>
              <p:cNvPr id="304" name="TextBox 303"/>
              <p:cNvSpPr txBox="1"/>
              <p:nvPr/>
            </p:nvSpPr>
            <p:spPr>
              <a:xfrm>
                <a:off x="5514546" y="3594627"/>
                <a:ext cx="1150631" cy="5282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/>
                  <a:t>Hardware Work</a:t>
                </a:r>
              </a:p>
              <a:p>
                <a:pPr algn="ctr"/>
                <a:r>
                  <a:rPr lang="en-US" sz="900" b="1" dirty="0"/>
                  <a:t>Queues</a:t>
                </a: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5656910" y="1569057"/>
            <a:ext cx="2425292" cy="988209"/>
            <a:chOff x="2915094" y="1444545"/>
            <a:chExt cx="3248446" cy="1256397"/>
          </a:xfrm>
        </p:grpSpPr>
        <p:sp>
          <p:nvSpPr>
            <p:cNvPr id="312" name="Rectangle 311"/>
            <p:cNvSpPr/>
            <p:nvPr/>
          </p:nvSpPr>
          <p:spPr>
            <a:xfrm>
              <a:off x="2915094" y="1444545"/>
              <a:ext cx="3248446" cy="12563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3045907" y="1451191"/>
              <a:ext cx="3030197" cy="31304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Stream Queue Management (SQM)</a:t>
              </a:r>
            </a:p>
          </p:txBody>
        </p:sp>
        <p:grpSp>
          <p:nvGrpSpPr>
            <p:cNvPr id="314" name="Group 313"/>
            <p:cNvGrpSpPr/>
            <p:nvPr/>
          </p:nvGrpSpPr>
          <p:grpSpPr>
            <a:xfrm>
              <a:off x="4585118" y="2129747"/>
              <a:ext cx="425700" cy="83715"/>
              <a:chOff x="6421759" y="2257747"/>
              <a:chExt cx="425700" cy="83715"/>
            </a:xfrm>
          </p:grpSpPr>
          <p:sp>
            <p:nvSpPr>
              <p:cNvPr id="320" name="Oval 319"/>
              <p:cNvSpPr/>
              <p:nvPr/>
            </p:nvSpPr>
            <p:spPr>
              <a:xfrm>
                <a:off x="6421759" y="2257749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6593815" y="2257748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6764659" y="2257747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3937189" y="1888081"/>
              <a:ext cx="499808" cy="658033"/>
              <a:chOff x="3870459" y="1882575"/>
              <a:chExt cx="499808" cy="658032"/>
            </a:xfrm>
            <a:solidFill>
              <a:schemeClr val="bg1">
                <a:lumMod val="95000"/>
              </a:schemeClr>
            </a:solidFill>
          </p:grpSpPr>
          <p:sp>
            <p:nvSpPr>
              <p:cNvPr id="317" name="TextBox 316"/>
              <p:cNvSpPr txBox="1"/>
              <p:nvPr/>
            </p:nvSpPr>
            <p:spPr>
              <a:xfrm>
                <a:off x="3870795" y="1882575"/>
                <a:ext cx="499472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K1</a:t>
                </a:r>
                <a:endParaRPr lang="en-US" sz="400" b="1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3870460" y="2103651"/>
                <a:ext cx="499807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K2</a:t>
                </a:r>
                <a:endParaRPr lang="en-US" sz="400" b="1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3870459" y="2321152"/>
                <a:ext cx="499808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K3</a:t>
                </a:r>
                <a:endParaRPr lang="en-US" sz="400" b="1" dirty="0"/>
              </a:p>
            </p:txBody>
          </p:sp>
        </p:grpSp>
        <p:sp>
          <p:nvSpPr>
            <p:cNvPr id="316" name="TextBox 315"/>
            <p:cNvSpPr txBox="1"/>
            <p:nvPr/>
          </p:nvSpPr>
          <p:spPr>
            <a:xfrm>
              <a:off x="4827366" y="1841563"/>
              <a:ext cx="955191" cy="5078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Software Work </a:t>
              </a:r>
            </a:p>
            <a:p>
              <a:pPr algn="ctr"/>
              <a:r>
                <a:rPr lang="en-US" sz="900" b="1" dirty="0"/>
                <a:t>Queues</a:t>
              </a:r>
            </a:p>
          </p:txBody>
        </p:sp>
      </p:grpSp>
      <p:cxnSp>
        <p:nvCxnSpPr>
          <p:cNvPr id="323" name="Straight Connector 322"/>
          <p:cNvCxnSpPr/>
          <p:nvPr/>
        </p:nvCxnSpPr>
        <p:spPr>
          <a:xfrm>
            <a:off x="4755612" y="2746482"/>
            <a:ext cx="37403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 rot="16200000">
            <a:off x="7617665" y="1743881"/>
            <a:ext cx="1461518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Software Support</a:t>
            </a:r>
          </a:p>
        </p:txBody>
      </p:sp>
      <p:sp>
        <p:nvSpPr>
          <p:cNvPr id="325" name="TextBox 324"/>
          <p:cNvSpPr txBox="1"/>
          <p:nvPr/>
        </p:nvSpPr>
        <p:spPr>
          <a:xfrm rot="16200000">
            <a:off x="7660564" y="3355024"/>
            <a:ext cx="1303681" cy="1838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Hardware Support</a:t>
            </a:r>
          </a:p>
        </p:txBody>
      </p:sp>
      <p:sp>
        <p:nvSpPr>
          <p:cNvPr id="326" name="Oval 325"/>
          <p:cNvSpPr/>
          <p:nvPr/>
        </p:nvSpPr>
        <p:spPr>
          <a:xfrm>
            <a:off x="5161170" y="1946222"/>
            <a:ext cx="182880" cy="18288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329" name="Oval 328"/>
          <p:cNvSpPr/>
          <p:nvPr/>
        </p:nvSpPr>
        <p:spPr>
          <a:xfrm>
            <a:off x="6516014" y="3874412"/>
            <a:ext cx="182880" cy="18288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332" name="Down Arrow 212"/>
          <p:cNvSpPr/>
          <p:nvPr/>
        </p:nvSpPr>
        <p:spPr>
          <a:xfrm>
            <a:off x="6697679" y="3824383"/>
            <a:ext cx="221928" cy="274398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333" name="Group 332"/>
          <p:cNvGrpSpPr/>
          <p:nvPr/>
        </p:nvGrpSpPr>
        <p:grpSpPr>
          <a:xfrm>
            <a:off x="5576533" y="4099925"/>
            <a:ext cx="2629769" cy="844336"/>
            <a:chOff x="5944198" y="4047221"/>
            <a:chExt cx="2629769" cy="844336"/>
          </a:xfrm>
        </p:grpSpPr>
        <p:grpSp>
          <p:nvGrpSpPr>
            <p:cNvPr id="336" name="Group 335"/>
            <p:cNvGrpSpPr/>
            <p:nvPr/>
          </p:nvGrpSpPr>
          <p:grpSpPr>
            <a:xfrm>
              <a:off x="7559658" y="4702481"/>
              <a:ext cx="312900" cy="65845"/>
              <a:chOff x="4883272" y="5431666"/>
              <a:chExt cx="419100" cy="83715"/>
            </a:xfrm>
          </p:grpSpPr>
          <p:sp>
            <p:nvSpPr>
              <p:cNvPr id="350" name="Oval 349"/>
              <p:cNvSpPr/>
              <p:nvPr/>
            </p:nvSpPr>
            <p:spPr>
              <a:xfrm>
                <a:off x="4883272" y="5431668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5055328" y="5431667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5226172" y="5431666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cxnSp>
          <p:nvCxnSpPr>
            <p:cNvPr id="337" name="Straight Arrow Connector 336"/>
            <p:cNvCxnSpPr/>
            <p:nvPr/>
          </p:nvCxnSpPr>
          <p:spPr>
            <a:xfrm flipH="1">
              <a:off x="7197443" y="4417881"/>
              <a:ext cx="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Rectangle 337"/>
            <p:cNvSpPr/>
            <p:nvPr/>
          </p:nvSpPr>
          <p:spPr>
            <a:xfrm>
              <a:off x="7014111" y="4550910"/>
              <a:ext cx="417303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598342" y="4047221"/>
              <a:ext cx="1184562" cy="2557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CTA scheduler</a:t>
              </a: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5944198" y="4546870"/>
              <a:ext cx="395899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cxnSp>
          <p:nvCxnSpPr>
            <p:cNvPr id="341" name="Straight Arrow Connector 340"/>
            <p:cNvCxnSpPr/>
            <p:nvPr/>
          </p:nvCxnSpPr>
          <p:spPr>
            <a:xfrm flipH="1">
              <a:off x="6133240" y="4416004"/>
              <a:ext cx="358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>
              <a:off x="6126270" y="4418501"/>
              <a:ext cx="22112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H="1">
              <a:off x="6661252" y="4411887"/>
              <a:ext cx="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>
              <a:off x="8329195" y="4411409"/>
              <a:ext cx="358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H="1" flipV="1">
              <a:off x="7183242" y="4301786"/>
              <a:ext cx="0" cy="1051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8" name="Rectangle 347"/>
            <p:cNvSpPr/>
            <p:nvPr/>
          </p:nvSpPr>
          <p:spPr>
            <a:xfrm>
              <a:off x="6464833" y="4544917"/>
              <a:ext cx="398383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8138456" y="4538824"/>
              <a:ext cx="435511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</p:grpSp>
      <p:sp>
        <p:nvSpPr>
          <p:cNvPr id="353" name="Rectangle 352"/>
          <p:cNvSpPr/>
          <p:nvPr/>
        </p:nvSpPr>
        <p:spPr>
          <a:xfrm>
            <a:off x="6161948" y="859951"/>
            <a:ext cx="1285724" cy="4031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Runtime APIs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Device Runtime APIs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49921" y="1073734"/>
            <a:ext cx="2765429" cy="4014116"/>
            <a:chOff x="5749921" y="1073734"/>
            <a:chExt cx="2765429" cy="4014116"/>
          </a:xfrm>
        </p:grpSpPr>
        <p:sp>
          <p:nvSpPr>
            <p:cNvPr id="327" name="Oval 326"/>
            <p:cNvSpPr/>
            <p:nvPr/>
          </p:nvSpPr>
          <p:spPr>
            <a:xfrm>
              <a:off x="6496708" y="1321090"/>
              <a:ext cx="201168" cy="2011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3</a:t>
              </a:r>
            </a:p>
          </p:txBody>
        </p:sp>
        <p:sp>
          <p:nvSpPr>
            <p:cNvPr id="328" name="Oval 327"/>
            <p:cNvSpPr/>
            <p:nvPr/>
          </p:nvSpPr>
          <p:spPr>
            <a:xfrm>
              <a:off x="6513918" y="2671795"/>
              <a:ext cx="201168" cy="20116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4</a:t>
              </a:r>
            </a:p>
          </p:txBody>
        </p:sp>
        <p:sp>
          <p:nvSpPr>
            <p:cNvPr id="330" name="Down Arrow 210"/>
            <p:cNvSpPr/>
            <p:nvPr/>
          </p:nvSpPr>
          <p:spPr>
            <a:xfrm>
              <a:off x="6702027" y="2551598"/>
              <a:ext cx="221928" cy="39226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31" name="Down Arrow 211"/>
            <p:cNvSpPr/>
            <p:nvPr/>
          </p:nvSpPr>
          <p:spPr>
            <a:xfrm>
              <a:off x="6699966" y="1276155"/>
              <a:ext cx="203785" cy="29728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grpSp>
          <p:nvGrpSpPr>
            <p:cNvPr id="354" name="Group 353"/>
            <p:cNvGrpSpPr/>
            <p:nvPr/>
          </p:nvGrpSpPr>
          <p:grpSpPr>
            <a:xfrm>
              <a:off x="5749921" y="1073734"/>
              <a:ext cx="2765429" cy="4014116"/>
              <a:chOff x="6114447" y="1014834"/>
              <a:chExt cx="2765429" cy="4014116"/>
            </a:xfrm>
          </p:grpSpPr>
          <p:sp>
            <p:nvSpPr>
              <p:cNvPr id="355" name="Oval 354"/>
              <p:cNvSpPr/>
              <p:nvPr/>
            </p:nvSpPr>
            <p:spPr>
              <a:xfrm>
                <a:off x="8668955" y="4818876"/>
                <a:ext cx="200749" cy="20193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6</a:t>
                </a:r>
              </a:p>
            </p:txBody>
          </p:sp>
          <p:cxnSp>
            <p:nvCxnSpPr>
              <p:cNvPr id="356" name="Straight Arrow Connector 355"/>
              <p:cNvCxnSpPr>
                <a:cxnSpLocks/>
              </p:cNvCxnSpPr>
              <p:nvPr/>
            </p:nvCxnSpPr>
            <p:spPr>
              <a:xfrm flipH="1">
                <a:off x="7812198" y="1027978"/>
                <a:ext cx="1067678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Elbow Connector 219"/>
              <p:cNvCxnSpPr/>
              <p:nvPr/>
            </p:nvCxnSpPr>
            <p:spPr>
              <a:xfrm flipV="1">
                <a:off x="8089768" y="1014834"/>
                <a:ext cx="773883" cy="4001850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8" name="Group 357"/>
              <p:cNvGrpSpPr/>
              <p:nvPr/>
            </p:nvGrpSpPr>
            <p:grpSpPr>
              <a:xfrm>
                <a:off x="6114447" y="4879470"/>
                <a:ext cx="2202380" cy="149480"/>
                <a:chOff x="6114447" y="4879470"/>
                <a:chExt cx="2202380" cy="149480"/>
              </a:xfrm>
            </p:grpSpPr>
            <p:grpSp>
              <p:nvGrpSpPr>
                <p:cNvPr id="359" name="Group 358"/>
                <p:cNvGrpSpPr/>
                <p:nvPr/>
              </p:nvGrpSpPr>
              <p:grpSpPr>
                <a:xfrm>
                  <a:off x="6114447" y="4879471"/>
                  <a:ext cx="2202380" cy="149479"/>
                  <a:chOff x="4545489" y="5810716"/>
                  <a:chExt cx="3382957" cy="193412"/>
                </a:xfrm>
              </p:grpSpPr>
              <p:cxnSp>
                <p:nvCxnSpPr>
                  <p:cNvPr id="361" name="Straight Connector 360"/>
                  <p:cNvCxnSpPr/>
                  <p:nvPr/>
                </p:nvCxnSpPr>
                <p:spPr>
                  <a:xfrm flipH="1" flipV="1">
                    <a:off x="4545489" y="5982169"/>
                    <a:ext cx="3064493" cy="560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 flipV="1">
                    <a:off x="4557460" y="5821248"/>
                    <a:ext cx="0" cy="18288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 flipV="1">
                    <a:off x="5365885" y="5813493"/>
                    <a:ext cx="0" cy="18288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 flipV="1">
                    <a:off x="7928446" y="5810716"/>
                    <a:ext cx="0" cy="18288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60" name="Straight Connector 359"/>
                <p:cNvCxnSpPr/>
                <p:nvPr/>
              </p:nvCxnSpPr>
              <p:spPr>
                <a:xfrm flipV="1">
                  <a:off x="7222762" y="4879470"/>
                  <a:ext cx="0" cy="14133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" name="Rectangle: Rounded Corners 9"/>
          <p:cNvSpPr/>
          <p:nvPr/>
        </p:nvSpPr>
        <p:spPr bwMode="auto">
          <a:xfrm>
            <a:off x="6337372" y="3167117"/>
            <a:ext cx="1537265" cy="58073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6" name="Rectangle: Rounded Corners 295"/>
          <p:cNvSpPr/>
          <p:nvPr/>
        </p:nvSpPr>
        <p:spPr bwMode="auto">
          <a:xfrm>
            <a:off x="5503662" y="4516525"/>
            <a:ext cx="2814667" cy="46938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6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353" y="193260"/>
            <a:ext cx="7886700" cy="1325563"/>
          </a:xfrm>
        </p:spPr>
        <p:txBody>
          <a:bodyPr/>
          <a:lstStyle/>
          <a:p>
            <a:r>
              <a:rPr lang="en-US" sz="3600" dirty="0"/>
              <a:t>Workload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3" name="Can 32"/>
          <p:cNvSpPr/>
          <p:nvPr/>
        </p:nvSpPr>
        <p:spPr>
          <a:xfrm rot="16200000">
            <a:off x="5057228" y="1583400"/>
            <a:ext cx="314248" cy="1240775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4" name="Can 33"/>
          <p:cNvSpPr/>
          <p:nvPr/>
        </p:nvSpPr>
        <p:spPr>
          <a:xfrm rot="16200000">
            <a:off x="6295329" y="-157675"/>
            <a:ext cx="314248" cy="3733701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5" name="Rectangle 34"/>
          <p:cNvSpPr/>
          <p:nvPr/>
        </p:nvSpPr>
        <p:spPr>
          <a:xfrm>
            <a:off x="1350258" y="951960"/>
            <a:ext cx="1704437" cy="2513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Parent Kernel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1428" y="952507"/>
            <a:ext cx="3722549" cy="25135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Parent Kernel Waiting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5540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9" name="Rectangle 38"/>
          <p:cNvSpPr/>
          <p:nvPr/>
        </p:nvSpPr>
        <p:spPr>
          <a:xfrm>
            <a:off x="5418156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0" name="Rectangle 39"/>
          <p:cNvSpPr/>
          <p:nvPr/>
        </p:nvSpPr>
        <p:spPr>
          <a:xfrm>
            <a:off x="5867751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1" name="Rectangle 40"/>
          <p:cNvSpPr/>
          <p:nvPr/>
        </p:nvSpPr>
        <p:spPr>
          <a:xfrm>
            <a:off x="6055079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2" name="Rectangle 41"/>
          <p:cNvSpPr/>
          <p:nvPr/>
        </p:nvSpPr>
        <p:spPr>
          <a:xfrm>
            <a:off x="6431994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3" name="Rectangle 42"/>
          <p:cNvSpPr/>
          <p:nvPr/>
        </p:nvSpPr>
        <p:spPr>
          <a:xfrm>
            <a:off x="6241303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4" name="Rectangle 43"/>
          <p:cNvSpPr/>
          <p:nvPr/>
        </p:nvSpPr>
        <p:spPr>
          <a:xfrm>
            <a:off x="3065147" y="951960"/>
            <a:ext cx="1586279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85981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7" name="Rectangle 46"/>
          <p:cNvSpPr/>
          <p:nvPr/>
        </p:nvSpPr>
        <p:spPr>
          <a:xfrm>
            <a:off x="2858634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007864" y="1116379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659685" y="1120017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78858" y="1558391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H="1">
            <a:off x="2761295" y="1121466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53996" y="1129038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62149" y="2064925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000326" y="2046110"/>
            <a:ext cx="642303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1974" y="1529770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4000327" y="1586914"/>
            <a:ext cx="585276" cy="2462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82695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1" name="Rectangle 70"/>
          <p:cNvSpPr/>
          <p:nvPr/>
        </p:nvSpPr>
        <p:spPr>
          <a:xfrm>
            <a:off x="7332050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1" name="Oval 80"/>
          <p:cNvSpPr/>
          <p:nvPr/>
        </p:nvSpPr>
        <p:spPr>
          <a:xfrm>
            <a:off x="928556" y="966303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Ⅰ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50311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5" name="TextBox 84"/>
          <p:cNvSpPr txBox="1"/>
          <p:nvPr/>
        </p:nvSpPr>
        <p:spPr>
          <a:xfrm>
            <a:off x="1826162" y="2036933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692136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7" name="Rectangle 86"/>
          <p:cNvSpPr/>
          <p:nvPr/>
        </p:nvSpPr>
        <p:spPr>
          <a:xfrm>
            <a:off x="5131130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8" name="Rectangle 87"/>
          <p:cNvSpPr/>
          <p:nvPr/>
        </p:nvSpPr>
        <p:spPr>
          <a:xfrm>
            <a:off x="5573631" y="2141293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081097" y="2324469"/>
            <a:ext cx="8721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3241" y="2121580"/>
            <a:ext cx="1118907" cy="4122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781800" y="5181600"/>
            <a:ext cx="1624799" cy="626646"/>
            <a:chOff x="5775154" y="5518594"/>
            <a:chExt cx="1490614" cy="737756"/>
          </a:xfrm>
        </p:grpSpPr>
        <p:sp>
          <p:nvSpPr>
            <p:cNvPr id="99" name="TextBox 98"/>
            <p:cNvSpPr txBox="1"/>
            <p:nvPr/>
          </p:nvSpPr>
          <p:spPr>
            <a:xfrm>
              <a:off x="5955503" y="5518594"/>
              <a:ext cx="1262854" cy="6176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Parent Kernel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78390" y="5881342"/>
              <a:ext cx="1287378" cy="37500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Child Kernel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775950" y="5937567"/>
              <a:ext cx="168442" cy="192441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775154" y="5595932"/>
              <a:ext cx="168442" cy="192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795606" y="856041"/>
            <a:ext cx="7668583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/>
          </a:p>
        </p:txBody>
      </p:sp>
      <p:sp>
        <p:nvSpPr>
          <p:cNvPr id="2" name="Cloud 1"/>
          <p:cNvSpPr/>
          <p:nvPr/>
        </p:nvSpPr>
        <p:spPr bwMode="auto">
          <a:xfrm>
            <a:off x="5478690" y="1228964"/>
            <a:ext cx="1879540" cy="83360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Too many child kernels.</a:t>
            </a:r>
          </a:p>
        </p:txBody>
      </p:sp>
    </p:spTree>
    <p:extLst>
      <p:ext uri="{BB962C8B-B14F-4D97-AF65-F5344CB8AC3E}">
        <p14:creationId xmlns:p14="http://schemas.microsoft.com/office/powerpoint/2010/main" val="25712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64" grpId="0"/>
      <p:bldP spid="65" grpId="0"/>
      <p:bldP spid="67" grpId="0"/>
      <p:bldP spid="70" grpId="0" animBg="1"/>
      <p:bldP spid="71" grpId="0" animBg="1"/>
      <p:bldP spid="81" grpId="0" animBg="1"/>
      <p:bldP spid="82" grpId="0" animBg="1"/>
      <p:bldP spid="85" grpId="0"/>
      <p:bldP spid="86" grpId="0" animBg="1"/>
      <p:bldP spid="87" grpId="0" animBg="1"/>
      <p:bldP spid="88" grpId="0" animBg="1"/>
      <p:bldP spid="97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353" y="193260"/>
            <a:ext cx="7886700" cy="1325563"/>
          </a:xfrm>
        </p:spPr>
        <p:txBody>
          <a:bodyPr/>
          <a:lstStyle/>
          <a:p>
            <a:r>
              <a:rPr lang="en-US" sz="3600" dirty="0"/>
              <a:t>Workload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57166" y="1197964"/>
            <a:ext cx="0" cy="16975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83771" y="2744526"/>
            <a:ext cx="973395" cy="2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47881" y="2612570"/>
            <a:ext cx="6023673" cy="2505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ysClr val="windowText" lastClr="000000"/>
                </a:solidFill>
              </a:rPr>
              <a:t>Parent Kernel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06462" y="2505525"/>
            <a:ext cx="7657727" cy="12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n 32"/>
          <p:cNvSpPr/>
          <p:nvPr/>
        </p:nvSpPr>
        <p:spPr>
          <a:xfrm rot="16200000">
            <a:off x="5057228" y="1583400"/>
            <a:ext cx="314248" cy="1240775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4" name="Can 33"/>
          <p:cNvSpPr/>
          <p:nvPr/>
        </p:nvSpPr>
        <p:spPr>
          <a:xfrm rot="16200000">
            <a:off x="6295329" y="-157675"/>
            <a:ext cx="314248" cy="3733701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5" name="Rectangle 34"/>
          <p:cNvSpPr/>
          <p:nvPr/>
        </p:nvSpPr>
        <p:spPr>
          <a:xfrm>
            <a:off x="1350258" y="951960"/>
            <a:ext cx="1704437" cy="2513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Parent Kernel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1428" y="952507"/>
            <a:ext cx="3722549" cy="25135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Parent Kernel Waiting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5540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9" name="Rectangle 38"/>
          <p:cNvSpPr/>
          <p:nvPr/>
        </p:nvSpPr>
        <p:spPr>
          <a:xfrm>
            <a:off x="5418156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0" name="Rectangle 39"/>
          <p:cNvSpPr/>
          <p:nvPr/>
        </p:nvSpPr>
        <p:spPr>
          <a:xfrm>
            <a:off x="5867751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1" name="Rectangle 40"/>
          <p:cNvSpPr/>
          <p:nvPr/>
        </p:nvSpPr>
        <p:spPr>
          <a:xfrm>
            <a:off x="6055079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2" name="Rectangle 41"/>
          <p:cNvSpPr/>
          <p:nvPr/>
        </p:nvSpPr>
        <p:spPr>
          <a:xfrm>
            <a:off x="6431994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3" name="Rectangle 42"/>
          <p:cNvSpPr/>
          <p:nvPr/>
        </p:nvSpPr>
        <p:spPr>
          <a:xfrm>
            <a:off x="6241303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4" name="Rectangle 43"/>
          <p:cNvSpPr/>
          <p:nvPr/>
        </p:nvSpPr>
        <p:spPr>
          <a:xfrm>
            <a:off x="3065147" y="951960"/>
            <a:ext cx="1586279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45" name="Oval 44"/>
          <p:cNvSpPr/>
          <p:nvPr/>
        </p:nvSpPr>
        <p:spPr>
          <a:xfrm>
            <a:off x="7787759" y="2844809"/>
            <a:ext cx="205584" cy="18927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85981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/>
          <p:cNvSpPr/>
          <p:nvPr/>
        </p:nvSpPr>
        <p:spPr>
          <a:xfrm>
            <a:off x="2858634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007864" y="1116379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659685" y="1120017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78858" y="1558391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H="1">
            <a:off x="2761295" y="1121466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53996" y="1129038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62149" y="2064925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000326" y="2046110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1974" y="1529770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4000326" y="1586914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82695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1" name="Rectangle 70"/>
          <p:cNvSpPr/>
          <p:nvPr/>
        </p:nvSpPr>
        <p:spPr>
          <a:xfrm>
            <a:off x="7332050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2" name="Can 71"/>
          <p:cNvSpPr/>
          <p:nvPr/>
        </p:nvSpPr>
        <p:spPr>
          <a:xfrm rot="16200000">
            <a:off x="4329993" y="2881654"/>
            <a:ext cx="314248" cy="952920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73" name="Rectangle 72"/>
          <p:cNvSpPr/>
          <p:nvPr/>
        </p:nvSpPr>
        <p:spPr>
          <a:xfrm>
            <a:off x="4080458" y="3292263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4" name="Rectangle 73"/>
          <p:cNvSpPr/>
          <p:nvPr/>
        </p:nvSpPr>
        <p:spPr>
          <a:xfrm>
            <a:off x="3071228" y="2895530"/>
            <a:ext cx="1009230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81" name="Oval 80"/>
          <p:cNvSpPr/>
          <p:nvPr/>
        </p:nvSpPr>
        <p:spPr>
          <a:xfrm>
            <a:off x="928556" y="966303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Ⅰ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50311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3" name="Oval 82"/>
          <p:cNvSpPr/>
          <p:nvPr/>
        </p:nvSpPr>
        <p:spPr>
          <a:xfrm>
            <a:off x="930408" y="2618706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Ⅱ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26162" y="2036933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692136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7" name="Rectangle 86"/>
          <p:cNvSpPr/>
          <p:nvPr/>
        </p:nvSpPr>
        <p:spPr>
          <a:xfrm>
            <a:off x="5131130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8" name="Rectangle 87"/>
          <p:cNvSpPr/>
          <p:nvPr/>
        </p:nvSpPr>
        <p:spPr>
          <a:xfrm>
            <a:off x="5573631" y="2141293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9" name="Can 88"/>
          <p:cNvSpPr/>
          <p:nvPr/>
        </p:nvSpPr>
        <p:spPr>
          <a:xfrm rot="16200000">
            <a:off x="4210953" y="3538945"/>
            <a:ext cx="315595" cy="631218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90" name="Rectangle 89"/>
          <p:cNvSpPr/>
          <p:nvPr/>
        </p:nvSpPr>
        <p:spPr>
          <a:xfrm>
            <a:off x="4112469" y="3773417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92" name="TextBox 91"/>
          <p:cNvSpPr txBox="1"/>
          <p:nvPr/>
        </p:nvSpPr>
        <p:spPr>
          <a:xfrm>
            <a:off x="3463479" y="3738807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63479" y="3279611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081097" y="2324469"/>
            <a:ext cx="8721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3241" y="2121580"/>
            <a:ext cx="1118907" cy="4122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6781800" y="5181600"/>
            <a:ext cx="1624799" cy="626646"/>
            <a:chOff x="5775154" y="5518594"/>
            <a:chExt cx="1490614" cy="737756"/>
          </a:xfrm>
        </p:grpSpPr>
        <p:sp>
          <p:nvSpPr>
            <p:cNvPr id="99" name="TextBox 98"/>
            <p:cNvSpPr txBox="1"/>
            <p:nvPr/>
          </p:nvSpPr>
          <p:spPr>
            <a:xfrm>
              <a:off x="5955503" y="5518594"/>
              <a:ext cx="1262854" cy="6176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Parent Kernel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78390" y="5881342"/>
              <a:ext cx="1287378" cy="37500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Child Kernel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775950" y="5937567"/>
              <a:ext cx="168442" cy="192441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775154" y="5595932"/>
              <a:ext cx="168442" cy="192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95606" y="856041"/>
            <a:ext cx="7668583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/>
          </a:p>
        </p:txBody>
      </p:sp>
      <p:sp>
        <p:nvSpPr>
          <p:cNvPr id="111" name="Rectangle 110"/>
          <p:cNvSpPr/>
          <p:nvPr/>
        </p:nvSpPr>
        <p:spPr>
          <a:xfrm>
            <a:off x="2679496" y="271076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2" name="Rectangle 111"/>
          <p:cNvSpPr/>
          <p:nvPr/>
        </p:nvSpPr>
        <p:spPr>
          <a:xfrm>
            <a:off x="2852149" y="271076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113" name="Straight Connector 112"/>
          <p:cNvCxnSpPr/>
          <p:nvPr/>
        </p:nvCxnSpPr>
        <p:spPr>
          <a:xfrm flipH="1">
            <a:off x="2001379" y="2812871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653200" y="2816509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1972373" y="3254883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16" name="Rectangle 115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21" name="Straight Connector 120"/>
          <p:cNvCxnSpPr/>
          <p:nvPr/>
        </p:nvCxnSpPr>
        <p:spPr>
          <a:xfrm flipH="1">
            <a:off x="2754810" y="2817958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947511" y="2825530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2755659" y="3761417"/>
            <a:ext cx="669001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24" name="Rectangle 123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159087" y="3226320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1819677" y="3733425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79" name="Cloud 78"/>
          <p:cNvSpPr/>
          <p:nvPr/>
        </p:nvSpPr>
        <p:spPr bwMode="auto">
          <a:xfrm>
            <a:off x="5292937" y="2981050"/>
            <a:ext cx="1843364" cy="75237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Not enough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child kernels.</a:t>
            </a:r>
          </a:p>
        </p:txBody>
      </p:sp>
      <p:sp>
        <p:nvSpPr>
          <p:cNvPr id="80" name="Cloud 79"/>
          <p:cNvSpPr/>
          <p:nvPr/>
        </p:nvSpPr>
        <p:spPr bwMode="auto">
          <a:xfrm>
            <a:off x="5478690" y="1228964"/>
            <a:ext cx="1879540" cy="83360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Too many child kernels.</a:t>
            </a:r>
          </a:p>
        </p:txBody>
      </p:sp>
    </p:spTree>
    <p:extLst>
      <p:ext uri="{BB962C8B-B14F-4D97-AF65-F5344CB8AC3E}">
        <p14:creationId xmlns:p14="http://schemas.microsoft.com/office/powerpoint/2010/main" val="17934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5" grpId="0" animBg="1"/>
      <p:bldP spid="72" grpId="0" animBg="1"/>
      <p:bldP spid="73" grpId="0" animBg="1"/>
      <p:bldP spid="74" grpId="0" animBg="1"/>
      <p:bldP spid="74" grpId="1" animBg="1"/>
      <p:bldP spid="83" grpId="0" animBg="1"/>
      <p:bldP spid="89" grpId="0" animBg="1"/>
      <p:bldP spid="90" grpId="0" animBg="1"/>
      <p:bldP spid="92" grpId="0"/>
      <p:bldP spid="93" grpId="0"/>
      <p:bldP spid="111" grpId="0" animBg="1"/>
      <p:bldP spid="112" grpId="0" animBg="1"/>
      <p:bldP spid="129" grpId="0"/>
      <p:bldP spid="130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353" y="193260"/>
            <a:ext cx="7886700" cy="1325563"/>
          </a:xfrm>
        </p:spPr>
        <p:txBody>
          <a:bodyPr/>
          <a:lstStyle/>
          <a:p>
            <a:r>
              <a:rPr lang="en-US" sz="3600" dirty="0"/>
              <a:t>Workload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57166" y="1197964"/>
            <a:ext cx="0" cy="16975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73712" y="2641556"/>
            <a:ext cx="0" cy="187976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080" y="4499373"/>
            <a:ext cx="14536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83771" y="2744526"/>
            <a:ext cx="973395" cy="2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781800" y="5181600"/>
            <a:ext cx="1624799" cy="626646"/>
            <a:chOff x="5775154" y="5518594"/>
            <a:chExt cx="1490614" cy="737756"/>
          </a:xfrm>
        </p:grpSpPr>
        <p:sp>
          <p:nvSpPr>
            <p:cNvPr id="23" name="TextBox 22"/>
            <p:cNvSpPr txBox="1"/>
            <p:nvPr/>
          </p:nvSpPr>
          <p:spPr>
            <a:xfrm>
              <a:off x="5955503" y="5518594"/>
              <a:ext cx="1262854" cy="6176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Parent Kernel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8390" y="5881342"/>
              <a:ext cx="1287378" cy="37500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Child Kernel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75950" y="5937567"/>
              <a:ext cx="168442" cy="192441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75154" y="5595932"/>
              <a:ext cx="168442" cy="192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47881" y="2612570"/>
            <a:ext cx="6023673" cy="25050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ysClr val="windowText" lastClr="000000"/>
                </a:solidFill>
              </a:rPr>
              <a:t>Parent Kernel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06462" y="2505525"/>
            <a:ext cx="76875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95606" y="856041"/>
            <a:ext cx="7668583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/>
          </a:p>
        </p:txBody>
      </p:sp>
      <p:sp>
        <p:nvSpPr>
          <p:cNvPr id="33" name="Can 32"/>
          <p:cNvSpPr/>
          <p:nvPr/>
        </p:nvSpPr>
        <p:spPr>
          <a:xfrm rot="16200000">
            <a:off x="5057228" y="1583400"/>
            <a:ext cx="314248" cy="1240775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4" name="Can 33"/>
          <p:cNvSpPr/>
          <p:nvPr/>
        </p:nvSpPr>
        <p:spPr>
          <a:xfrm rot="16200000">
            <a:off x="6295329" y="-157675"/>
            <a:ext cx="314248" cy="3733701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35" name="Rectangle 34"/>
          <p:cNvSpPr/>
          <p:nvPr/>
        </p:nvSpPr>
        <p:spPr>
          <a:xfrm>
            <a:off x="1350258" y="951960"/>
            <a:ext cx="1704437" cy="2513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Parent Kernel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51428" y="952507"/>
            <a:ext cx="3722549" cy="25135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Parent Kernel Waiting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5540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9" name="Rectangle 38"/>
          <p:cNvSpPr/>
          <p:nvPr/>
        </p:nvSpPr>
        <p:spPr>
          <a:xfrm>
            <a:off x="5418156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0" name="Rectangle 39"/>
          <p:cNvSpPr/>
          <p:nvPr/>
        </p:nvSpPr>
        <p:spPr>
          <a:xfrm>
            <a:off x="5867751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1" name="Rectangle 40"/>
          <p:cNvSpPr/>
          <p:nvPr/>
        </p:nvSpPr>
        <p:spPr>
          <a:xfrm>
            <a:off x="6055079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2" name="Rectangle 41"/>
          <p:cNvSpPr/>
          <p:nvPr/>
        </p:nvSpPr>
        <p:spPr>
          <a:xfrm>
            <a:off x="6431994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3" name="Rectangle 42"/>
          <p:cNvSpPr/>
          <p:nvPr/>
        </p:nvSpPr>
        <p:spPr>
          <a:xfrm>
            <a:off x="6241303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4" name="Rectangle 43"/>
          <p:cNvSpPr/>
          <p:nvPr/>
        </p:nvSpPr>
        <p:spPr>
          <a:xfrm>
            <a:off x="3065147" y="951960"/>
            <a:ext cx="1586279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45" name="Oval 44"/>
          <p:cNvSpPr/>
          <p:nvPr/>
        </p:nvSpPr>
        <p:spPr>
          <a:xfrm>
            <a:off x="7787759" y="2844809"/>
            <a:ext cx="205584" cy="18927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85981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7" name="Rectangle 46"/>
          <p:cNvSpPr/>
          <p:nvPr/>
        </p:nvSpPr>
        <p:spPr>
          <a:xfrm>
            <a:off x="2858634" y="1014277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2007864" y="1116379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659685" y="1120017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78858" y="1558391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1" name="Rectangle 50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cxnSp>
        <p:nvCxnSpPr>
          <p:cNvPr id="56" name="Straight Connector 55"/>
          <p:cNvCxnSpPr/>
          <p:nvPr/>
        </p:nvCxnSpPr>
        <p:spPr>
          <a:xfrm flipH="1">
            <a:off x="2761295" y="1121466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953996" y="1129038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2762149" y="2064925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438546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000326" y="2046110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1974" y="1529770"/>
            <a:ext cx="1025374" cy="49340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66" name="Oval 65"/>
          <p:cNvSpPr/>
          <p:nvPr/>
        </p:nvSpPr>
        <p:spPr>
          <a:xfrm>
            <a:off x="6596844" y="4572444"/>
            <a:ext cx="205584" cy="18927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00326" y="1586914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806462" y="4175551"/>
            <a:ext cx="7687591" cy="4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347879" y="4350906"/>
            <a:ext cx="4604938" cy="27608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ysClr val="windowText" lastClr="000000"/>
                </a:solidFill>
              </a:rPr>
              <a:t>Parent Kernel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82695" y="1643324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1" name="Rectangle 70"/>
          <p:cNvSpPr/>
          <p:nvPr/>
        </p:nvSpPr>
        <p:spPr>
          <a:xfrm>
            <a:off x="7332050" y="1643324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2" name="Can 71"/>
          <p:cNvSpPr/>
          <p:nvPr/>
        </p:nvSpPr>
        <p:spPr>
          <a:xfrm rot="16200000">
            <a:off x="4329993" y="2881654"/>
            <a:ext cx="314248" cy="952920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73" name="Rectangle 72"/>
          <p:cNvSpPr/>
          <p:nvPr/>
        </p:nvSpPr>
        <p:spPr>
          <a:xfrm>
            <a:off x="4080458" y="3292263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4" name="Rectangle 73"/>
          <p:cNvSpPr/>
          <p:nvPr/>
        </p:nvSpPr>
        <p:spPr>
          <a:xfrm>
            <a:off x="3071228" y="2895530"/>
            <a:ext cx="1009230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75" name="Can 74"/>
          <p:cNvSpPr/>
          <p:nvPr/>
        </p:nvSpPr>
        <p:spPr>
          <a:xfrm rot="16200000">
            <a:off x="4627221" y="5019347"/>
            <a:ext cx="314248" cy="1070633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76" name="Can 75"/>
          <p:cNvSpPr/>
          <p:nvPr/>
        </p:nvSpPr>
        <p:spPr>
          <a:xfrm rot="16200000">
            <a:off x="4751275" y="4484243"/>
            <a:ext cx="314248" cy="1329082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77" name="Rectangle 76"/>
          <p:cNvSpPr/>
          <p:nvPr/>
        </p:nvSpPr>
        <p:spPr>
          <a:xfrm>
            <a:off x="4327071" y="5061558"/>
            <a:ext cx="756245" cy="15586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8" name="Rectangle 77"/>
          <p:cNvSpPr/>
          <p:nvPr/>
        </p:nvSpPr>
        <p:spPr>
          <a:xfrm>
            <a:off x="5087959" y="5061558"/>
            <a:ext cx="441809" cy="15586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79" name="Rectangle 78"/>
          <p:cNvSpPr/>
          <p:nvPr/>
        </p:nvSpPr>
        <p:spPr>
          <a:xfrm>
            <a:off x="4338081" y="5487602"/>
            <a:ext cx="441809" cy="15586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0" name="Rectangle 79"/>
          <p:cNvSpPr/>
          <p:nvPr/>
        </p:nvSpPr>
        <p:spPr>
          <a:xfrm>
            <a:off x="4782863" y="5487602"/>
            <a:ext cx="441809" cy="15586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1" name="Oval 80"/>
          <p:cNvSpPr/>
          <p:nvPr/>
        </p:nvSpPr>
        <p:spPr>
          <a:xfrm>
            <a:off x="928556" y="966303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Ⅰ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503115" y="1643324"/>
            <a:ext cx="756245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3" name="Oval 82"/>
          <p:cNvSpPr/>
          <p:nvPr/>
        </p:nvSpPr>
        <p:spPr>
          <a:xfrm>
            <a:off x="930408" y="2618706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Ⅱ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071942" y="4667079"/>
            <a:ext cx="1220088" cy="25135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Launch Overhead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26162" y="2036933"/>
            <a:ext cx="1025374" cy="49340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692136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7" name="Rectangle 86"/>
          <p:cNvSpPr/>
          <p:nvPr/>
        </p:nvSpPr>
        <p:spPr>
          <a:xfrm>
            <a:off x="5131130" y="2139568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8" name="Rectangle 87"/>
          <p:cNvSpPr/>
          <p:nvPr/>
        </p:nvSpPr>
        <p:spPr>
          <a:xfrm>
            <a:off x="5573631" y="2141293"/>
            <a:ext cx="182024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9" name="Can 88"/>
          <p:cNvSpPr/>
          <p:nvPr/>
        </p:nvSpPr>
        <p:spPr>
          <a:xfrm rot="16200000">
            <a:off x="4210953" y="3538945"/>
            <a:ext cx="315595" cy="631218"/>
          </a:xfrm>
          <a:prstGeom prst="ca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90" name="Rectangle 89"/>
          <p:cNvSpPr/>
          <p:nvPr/>
        </p:nvSpPr>
        <p:spPr>
          <a:xfrm>
            <a:off x="4112469" y="3773417"/>
            <a:ext cx="441809" cy="15999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91" name="Oval 90"/>
          <p:cNvSpPr/>
          <p:nvPr/>
        </p:nvSpPr>
        <p:spPr>
          <a:xfrm>
            <a:off x="931949" y="4362904"/>
            <a:ext cx="311491" cy="2783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63479" y="3738807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63479" y="3279611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31060" y="5408479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31060" y="4949283"/>
            <a:ext cx="1870521" cy="2997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HWQ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081097" y="2324469"/>
            <a:ext cx="87217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23241" y="2121580"/>
            <a:ext cx="1118907" cy="4122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679496" y="271076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3" name="Rectangle 122"/>
          <p:cNvSpPr/>
          <p:nvPr/>
        </p:nvSpPr>
        <p:spPr>
          <a:xfrm>
            <a:off x="2852149" y="271076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2001379" y="2812871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2653200" y="2816509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972373" y="3254883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27" name="Rectangle 126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132" name="Straight Connector 131"/>
          <p:cNvCxnSpPr/>
          <p:nvPr/>
        </p:nvCxnSpPr>
        <p:spPr>
          <a:xfrm flipH="1">
            <a:off x="2754810" y="2817958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947511" y="2825530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2755664" y="3761417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35" name="Rectangle 134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159087" y="3226320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819677" y="3733425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102" name="Rectangle 101"/>
          <p:cNvSpPr/>
          <p:nvPr/>
        </p:nvSpPr>
        <p:spPr>
          <a:xfrm>
            <a:off x="2663056" y="447402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103" name="Rectangle 102"/>
          <p:cNvSpPr/>
          <p:nvPr/>
        </p:nvSpPr>
        <p:spPr>
          <a:xfrm>
            <a:off x="2835709" y="4474029"/>
            <a:ext cx="104832" cy="101239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984939" y="4576131"/>
            <a:ext cx="666845" cy="42956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636760" y="4579769"/>
            <a:ext cx="117437" cy="4109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1955933" y="5018143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07" name="Rectangle 106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08" name="Freeform 51"/>
            <p:cNvSpPr/>
            <p:nvPr/>
          </p:nvSpPr>
          <p:spPr>
            <a:xfrm>
              <a:off x="3320903" y="929363"/>
              <a:ext cx="53917" cy="201285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111" name="Freeform 54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cxnSp>
        <p:nvCxnSpPr>
          <p:cNvPr id="112" name="Straight Connector 111"/>
          <p:cNvCxnSpPr/>
          <p:nvPr/>
        </p:nvCxnSpPr>
        <p:spPr>
          <a:xfrm flipH="1">
            <a:off x="2738370" y="4581218"/>
            <a:ext cx="99507" cy="9391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931071" y="4588790"/>
            <a:ext cx="481489" cy="92675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2739224" y="5524677"/>
            <a:ext cx="669002" cy="261899"/>
            <a:chOff x="3091940" y="867253"/>
            <a:chExt cx="654632" cy="315014"/>
          </a:xfrm>
          <a:solidFill>
            <a:schemeClr val="bg1">
              <a:lumMod val="95000"/>
            </a:schemeClr>
          </a:solidFill>
        </p:grpSpPr>
        <p:sp>
          <p:nvSpPr>
            <p:cNvPr id="115" name="Rectangle 114"/>
            <p:cNvSpPr/>
            <p:nvPr/>
          </p:nvSpPr>
          <p:spPr>
            <a:xfrm>
              <a:off x="3091940" y="867253"/>
              <a:ext cx="654632" cy="31501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/>
            </a:p>
          </p:txBody>
        </p:sp>
        <p:sp>
          <p:nvSpPr>
            <p:cNvPr id="120" name="Freeform 61"/>
            <p:cNvSpPr/>
            <p:nvPr/>
          </p:nvSpPr>
          <p:spPr>
            <a:xfrm>
              <a:off x="3553859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  <p:sp>
          <p:nvSpPr>
            <p:cNvPr id="121" name="Freeform 62"/>
            <p:cNvSpPr/>
            <p:nvPr/>
          </p:nvSpPr>
          <p:spPr>
            <a:xfrm>
              <a:off x="3205590" y="927270"/>
              <a:ext cx="51587" cy="203378"/>
            </a:xfrm>
            <a:custGeom>
              <a:avLst/>
              <a:gdLst>
                <a:gd name="connsiteX0" fmla="*/ 105470 w 210245"/>
                <a:gd name="connsiteY0" fmla="*/ 0 h 654844"/>
                <a:gd name="connsiteX1" fmla="*/ 3076 w 210245"/>
                <a:gd name="connsiteY1" fmla="*/ 140494 h 654844"/>
                <a:gd name="connsiteX2" fmla="*/ 210245 w 210245"/>
                <a:gd name="connsiteY2" fmla="*/ 254794 h 654844"/>
                <a:gd name="connsiteX3" fmla="*/ 5457 w 210245"/>
                <a:gd name="connsiteY3" fmla="*/ 400050 h 654844"/>
                <a:gd name="connsiteX4" fmla="*/ 198338 w 210245"/>
                <a:gd name="connsiteY4" fmla="*/ 533400 h 654844"/>
                <a:gd name="connsiteX5" fmla="*/ 19745 w 210245"/>
                <a:gd name="connsiteY5" fmla="*/ 654844 h 65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5" h="654844">
                  <a:moveTo>
                    <a:pt x="105470" y="0"/>
                  </a:moveTo>
                  <a:cubicBezTo>
                    <a:pt x="45542" y="49014"/>
                    <a:pt x="-14386" y="98028"/>
                    <a:pt x="3076" y="140494"/>
                  </a:cubicBezTo>
                  <a:cubicBezTo>
                    <a:pt x="20538" y="182960"/>
                    <a:pt x="209848" y="211535"/>
                    <a:pt x="210245" y="254794"/>
                  </a:cubicBezTo>
                  <a:cubicBezTo>
                    <a:pt x="210642" y="298053"/>
                    <a:pt x="7442" y="353616"/>
                    <a:pt x="5457" y="400050"/>
                  </a:cubicBezTo>
                  <a:cubicBezTo>
                    <a:pt x="3472" y="446484"/>
                    <a:pt x="195957" y="490934"/>
                    <a:pt x="198338" y="533400"/>
                  </a:cubicBezTo>
                  <a:cubicBezTo>
                    <a:pt x="200719" y="575866"/>
                    <a:pt x="110232" y="615355"/>
                    <a:pt x="19745" y="654844"/>
                  </a:cubicBezTo>
                </a:path>
              </a:pathLst>
            </a:cu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1009049" y="4989522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803237" y="5496685"/>
            <a:ext cx="10253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CTA</a:t>
            </a:r>
            <a:r>
              <a:rPr lang="en-US" sz="1400" b="1" baseline="-25000" dirty="0" err="1"/>
              <a:t>parent</a:t>
            </a:r>
            <a:endParaRPr lang="en-US" sz="1200" b="1" baseline="-25000" dirty="0"/>
          </a:p>
        </p:txBody>
      </p:sp>
      <p:sp>
        <p:nvSpPr>
          <p:cNvPr id="118" name="Cloud 117"/>
          <p:cNvSpPr/>
          <p:nvPr/>
        </p:nvSpPr>
        <p:spPr bwMode="auto">
          <a:xfrm>
            <a:off x="5292937" y="2981050"/>
            <a:ext cx="1843364" cy="75237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Not enough child kernels.</a:t>
            </a:r>
          </a:p>
        </p:txBody>
      </p:sp>
      <p:sp>
        <p:nvSpPr>
          <p:cNvPr id="119" name="Cloud 118"/>
          <p:cNvSpPr/>
          <p:nvPr/>
        </p:nvSpPr>
        <p:spPr bwMode="auto">
          <a:xfrm>
            <a:off x="5478690" y="1228964"/>
            <a:ext cx="1879540" cy="83360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Too many child kernels.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3602" y="2303904"/>
            <a:ext cx="9144000" cy="2233613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Important to decide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how many 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child kernels to launch</a:t>
            </a:r>
            <a:endParaRPr lang="en-US" b="1" dirty="0">
              <a:solidFill>
                <a:srgbClr val="FFFF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0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4" grpId="0" animBg="1"/>
      <p:bldP spid="91" grpId="0" animBg="1"/>
      <p:bldP spid="94" grpId="0"/>
      <p:bldP spid="95" grpId="0"/>
      <p:bldP spid="102" grpId="0" animBg="1"/>
      <p:bldP spid="103" grpId="0" animBg="1"/>
      <p:bldP spid="142" grpId="0"/>
      <p:bldP spid="143" grpId="0"/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0452"/>
              </p:ext>
            </p:extLst>
          </p:nvPr>
        </p:nvGraphicFramePr>
        <p:xfrm>
          <a:off x="0" y="13716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26705" y="14270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(best)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 flipV="1">
            <a:off x="914400" y="3093720"/>
            <a:ext cx="8046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0" y="3763326"/>
            <a:ext cx="9144000" cy="2233613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Average speedup of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best Offline-Search 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scenario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/>
              </a:rPr>
              <a:t>over non-DP implementation: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1.73x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cs typeface="Arial"/>
              </a:rPr>
              <a:t>over Baseline-DP implementation: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1.61x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Opportunities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8335653" y="2466020"/>
            <a:ext cx="683895" cy="11725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2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2" grpId="0"/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r>
              <a:rPr lang="en-US" sz="2600" dirty="0"/>
              <a:t>Improving hardware resource utilization of DP applications</a:t>
            </a:r>
          </a:p>
          <a:p>
            <a:r>
              <a:rPr lang="en-US" sz="2600" dirty="0"/>
              <a:t>Preventing the application from reaching the hardware limitations</a:t>
            </a:r>
          </a:p>
          <a:p>
            <a:r>
              <a:rPr lang="en-US" sz="2600" dirty="0"/>
              <a:t>Dynamically controlling the performance tradeoffs between increasing parallelism and incurring overheads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Our goal</a:t>
            </a:r>
          </a:p>
        </p:txBody>
      </p:sp>
    </p:spTree>
    <p:extLst>
      <p:ext uri="{BB962C8B-B14F-4D97-AF65-F5344CB8AC3E}">
        <p14:creationId xmlns:p14="http://schemas.microsoft.com/office/powerpoint/2010/main" val="44414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Characterization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Our proposal: SPAWN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8016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89218" y="2430694"/>
            <a:ext cx="5110796" cy="7303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714" y="251618"/>
            <a:ext cx="7886700" cy="1325563"/>
          </a:xfrm>
        </p:spPr>
        <p:txBody>
          <a:bodyPr/>
          <a:lstStyle/>
          <a:p>
            <a:r>
              <a:rPr lang="en-US" sz="3600" dirty="0"/>
              <a:t>Design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2564782" y="1223710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924" y="1393844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3924" y="1772083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042" y="1445707"/>
            <a:ext cx="1505127" cy="2333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43083" y="2505375"/>
            <a:ext cx="1135968" cy="2377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 rot="5400000">
            <a:off x="2746235" y="2352764"/>
            <a:ext cx="148741" cy="1067947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5400000">
            <a:off x="2586207" y="1905156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3922" y="2281081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1466" y="2096217"/>
            <a:ext cx="1864847" cy="2377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4579" y="2502444"/>
            <a:ext cx="2388504" cy="23774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9393" y="5460900"/>
            <a:ext cx="104809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21" name="Straight Arrow Connector 20"/>
          <p:cNvCxnSpPr>
            <a:cxnSpLocks/>
            <a:endCxn id="20" idx="1"/>
          </p:cNvCxnSpPr>
          <p:nvPr/>
        </p:nvCxnSpPr>
        <p:spPr>
          <a:xfrm>
            <a:off x="1147467" y="5705370"/>
            <a:ext cx="64119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2988350" y="1579916"/>
            <a:ext cx="0" cy="41032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stCxn id="14" idx="0"/>
          </p:cNvCxnSpPr>
          <p:nvPr/>
        </p:nvCxnSpPr>
        <p:spPr>
          <a:xfrm>
            <a:off x="3354579" y="2886983"/>
            <a:ext cx="0" cy="27961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12" idx="1"/>
          </p:cNvCxnSpPr>
          <p:nvPr/>
        </p:nvCxnSpPr>
        <p:spPr>
          <a:xfrm flipH="1">
            <a:off x="4230041" y="1562379"/>
            <a:ext cx="1" cy="41429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354580" y="2917600"/>
            <a:ext cx="3117992" cy="130400"/>
          </a:xfrm>
          <a:custGeom>
            <a:avLst/>
            <a:gdLst>
              <a:gd name="connsiteX0" fmla="*/ 0 w 1447800"/>
              <a:gd name="connsiteY0" fmla="*/ 19054 h 190547"/>
              <a:gd name="connsiteX1" fmla="*/ 190500 w 1447800"/>
              <a:gd name="connsiteY1" fmla="*/ 190504 h 190547"/>
              <a:gd name="connsiteX2" fmla="*/ 381000 w 1447800"/>
              <a:gd name="connsiteY2" fmla="*/ 12704 h 190547"/>
              <a:gd name="connsiteX3" fmla="*/ 520700 w 1447800"/>
              <a:gd name="connsiteY3" fmla="*/ 184154 h 190547"/>
              <a:gd name="connsiteX4" fmla="*/ 647700 w 1447800"/>
              <a:gd name="connsiteY4" fmla="*/ 4 h 190547"/>
              <a:gd name="connsiteX5" fmla="*/ 768350 w 1447800"/>
              <a:gd name="connsiteY5" fmla="*/ 190504 h 190547"/>
              <a:gd name="connsiteX6" fmla="*/ 920750 w 1447800"/>
              <a:gd name="connsiteY6" fmla="*/ 4 h 190547"/>
              <a:gd name="connsiteX7" fmla="*/ 1041400 w 1447800"/>
              <a:gd name="connsiteY7" fmla="*/ 190504 h 190547"/>
              <a:gd name="connsiteX8" fmla="*/ 1181100 w 1447800"/>
              <a:gd name="connsiteY8" fmla="*/ 19054 h 190547"/>
              <a:gd name="connsiteX9" fmla="*/ 1289050 w 1447800"/>
              <a:gd name="connsiteY9" fmla="*/ 184154 h 190547"/>
              <a:gd name="connsiteX10" fmla="*/ 1447800 w 1447800"/>
              <a:gd name="connsiteY10" fmla="*/ 12704 h 19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0547">
                <a:moveTo>
                  <a:pt x="0" y="19054"/>
                </a:moveTo>
                <a:cubicBezTo>
                  <a:pt x="63500" y="105308"/>
                  <a:pt x="127000" y="191562"/>
                  <a:pt x="190500" y="190504"/>
                </a:cubicBezTo>
                <a:cubicBezTo>
                  <a:pt x="254000" y="189446"/>
                  <a:pt x="325967" y="13762"/>
                  <a:pt x="381000" y="12704"/>
                </a:cubicBezTo>
                <a:cubicBezTo>
                  <a:pt x="436033" y="11646"/>
                  <a:pt x="476250" y="186271"/>
                  <a:pt x="520700" y="184154"/>
                </a:cubicBezTo>
                <a:cubicBezTo>
                  <a:pt x="565150" y="182037"/>
                  <a:pt x="606425" y="-1054"/>
                  <a:pt x="647700" y="4"/>
                </a:cubicBezTo>
                <a:cubicBezTo>
                  <a:pt x="688975" y="1062"/>
                  <a:pt x="722842" y="190504"/>
                  <a:pt x="768350" y="190504"/>
                </a:cubicBezTo>
                <a:cubicBezTo>
                  <a:pt x="813858" y="190504"/>
                  <a:pt x="875242" y="4"/>
                  <a:pt x="920750" y="4"/>
                </a:cubicBezTo>
                <a:cubicBezTo>
                  <a:pt x="966258" y="4"/>
                  <a:pt x="998008" y="187329"/>
                  <a:pt x="1041400" y="190504"/>
                </a:cubicBezTo>
                <a:cubicBezTo>
                  <a:pt x="1084792" y="193679"/>
                  <a:pt x="1139825" y="20112"/>
                  <a:pt x="1181100" y="19054"/>
                </a:cubicBezTo>
                <a:cubicBezTo>
                  <a:pt x="1222375" y="17996"/>
                  <a:pt x="1244600" y="185212"/>
                  <a:pt x="1289050" y="184154"/>
                </a:cubicBezTo>
                <a:cubicBezTo>
                  <a:pt x="1333500" y="183096"/>
                  <a:pt x="1390650" y="97900"/>
                  <a:pt x="1447800" y="12704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6431694" y="2961108"/>
            <a:ext cx="0" cy="27220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897489" y="2534943"/>
            <a:ext cx="1" cy="31875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2764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1474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47289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8380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cs typeface="Arial" panose="020B0604020202020204" pitchFamily="34" charset="0"/>
              </a:rPr>
              <a:t>6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56127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cs typeface="Arial" panose="020B0604020202020204" pitchFamily="34" charset="0"/>
              </a:rPr>
              <a:t>5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218" y="1765024"/>
            <a:ext cx="182483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Scenario 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5078" y="3507900"/>
            <a:ext cx="1606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processed within parent thread.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 flipH="1" flipV="1">
            <a:off x="4820177" y="3053644"/>
            <a:ext cx="324857" cy="507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499988" y="1301591"/>
            <a:ext cx="150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processed by launching child kernel.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 bwMode="auto">
          <a:xfrm flipH="1">
            <a:off x="6005670" y="2202326"/>
            <a:ext cx="466902" cy="3336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Connector 52"/>
          <p:cNvCxnSpPr>
            <a:cxnSpLocks/>
            <a:stCxn id="12" idx="3"/>
          </p:cNvCxnSpPr>
          <p:nvPr/>
        </p:nvCxnSpPr>
        <p:spPr>
          <a:xfrm>
            <a:off x="5735169" y="1562379"/>
            <a:ext cx="0" cy="41429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42020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09775" y="1441568"/>
            <a:ext cx="1220266" cy="24960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02108" y="2097119"/>
            <a:ext cx="1249358" cy="23774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48" name="Cloud 47"/>
          <p:cNvSpPr/>
          <p:nvPr/>
        </p:nvSpPr>
        <p:spPr bwMode="auto">
          <a:xfrm>
            <a:off x="7050784" y="2240362"/>
            <a:ext cx="1879540" cy="83360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Better not to launch</a:t>
            </a:r>
          </a:p>
        </p:txBody>
      </p:sp>
    </p:spTree>
    <p:extLst>
      <p:ext uri="{BB962C8B-B14F-4D97-AF65-F5344CB8AC3E}">
        <p14:creationId xmlns:p14="http://schemas.microsoft.com/office/powerpoint/2010/main" val="38831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20" grpId="0"/>
      <p:bldP spid="34" grpId="0" animBg="1"/>
      <p:bldP spid="39" grpId="0"/>
      <p:bldP spid="40" grpId="0"/>
      <p:bldP spid="41" grpId="0"/>
      <p:bldP spid="42" grpId="0"/>
      <p:bldP spid="44" grpId="0"/>
      <p:bldP spid="45" grpId="0"/>
      <p:bldP spid="25" grpId="0"/>
      <p:bldP spid="43" grpId="0"/>
      <p:bldP spid="54" grpId="0"/>
      <p:bldP spid="37" grpId="0" animBg="1"/>
      <p:bldP spid="49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</p:spPr>
        <p:txBody>
          <a:bodyPr/>
          <a:lstStyle/>
          <a:p>
            <a:r>
              <a:rPr lang="en-US" sz="3600" dirty="0"/>
              <a:t>Irregularity of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09600" y="1219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/>
              <a:t>Irregular applications</a:t>
            </a:r>
          </a:p>
          <a:p>
            <a:pPr lvl="1"/>
            <a:r>
              <a:rPr lang="en-US" sz="2400" kern="0" dirty="0"/>
              <a:t>Molecular dynamics</a:t>
            </a:r>
          </a:p>
          <a:p>
            <a:pPr lvl="1"/>
            <a:r>
              <a:rPr lang="en-US" sz="2400" kern="0" dirty="0"/>
              <a:t>Earthquake simulation</a:t>
            </a:r>
          </a:p>
          <a:p>
            <a:pPr lvl="1"/>
            <a:r>
              <a:rPr lang="en-US" sz="2400" kern="0" dirty="0"/>
              <a:t>Weather simulations</a:t>
            </a:r>
          </a:p>
          <a:p>
            <a:pPr lvl="1"/>
            <a:r>
              <a:rPr lang="en-US" sz="2400" kern="0" dirty="0"/>
              <a:t>Economics</a:t>
            </a:r>
          </a:p>
          <a:p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Most of these applications </a:t>
            </a:r>
          </a:p>
          <a:p>
            <a:pPr marL="0" indent="0">
              <a:buNone/>
            </a:pPr>
            <a:r>
              <a:rPr lang="en-US" sz="2800" dirty="0">
                <a:cs typeface="Arial"/>
              </a:rPr>
              <a:t>use GPUs for acceleration.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25" y="1074444"/>
            <a:ext cx="1433712" cy="1400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17" y="1600518"/>
            <a:ext cx="1664884" cy="1515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2" y="3482181"/>
            <a:ext cx="2024281" cy="1476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25" y="2692933"/>
            <a:ext cx="1444598" cy="127191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2513707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dirty="0">
                <a:solidFill>
                  <a:srgbClr val="FFFF00"/>
                </a:solidFill>
                <a:latin typeface="Arial"/>
                <a:cs typeface="Arial"/>
              </a:rPr>
              <a:t>Are GPUs being used efficiently?</a:t>
            </a:r>
            <a:endParaRPr lang="en-US" kern="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539122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</a:t>
            </a:r>
          </a:p>
          <a:p>
            <a:r>
              <a:rPr lang="en-US" sz="800" dirty="0"/>
              <a:t>http://www.nature.com/nature/journal/v516/n7530/fig_tab/nature13768_SF5.html</a:t>
            </a:r>
          </a:p>
          <a:p>
            <a:r>
              <a:rPr lang="en-US" sz="800" dirty="0"/>
              <a:t>https://en.wikipedia.org/wiki/Weather_Research_and_Forecasting_Model</a:t>
            </a:r>
          </a:p>
          <a:p>
            <a:r>
              <a:rPr lang="en-US" sz="800" dirty="0"/>
              <a:t>http://www.tibetnature.net/en/massive-fast-moving-structure-seen-beneath-tibetan-plateau-in-earthquake-simulation-study/</a:t>
            </a:r>
          </a:p>
          <a:p>
            <a:r>
              <a:rPr lang="en-US" sz="800" dirty="0"/>
              <a:t>https://hgchicago.org/courses/advanced-courses/economic-science/</a:t>
            </a:r>
          </a:p>
        </p:txBody>
      </p:sp>
    </p:spTree>
    <p:extLst>
      <p:ext uri="{BB962C8B-B14F-4D97-AF65-F5344CB8AC3E}">
        <p14:creationId xmlns:p14="http://schemas.microsoft.com/office/powerpoint/2010/main" val="6220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5"/>
          <p:cNvSpPr/>
          <p:nvPr/>
        </p:nvSpPr>
        <p:spPr>
          <a:xfrm>
            <a:off x="2209800" y="4832222"/>
            <a:ext cx="5110796" cy="7303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89218" y="2430694"/>
            <a:ext cx="5110796" cy="7303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714" y="251618"/>
            <a:ext cx="7886700" cy="1325563"/>
          </a:xfrm>
        </p:spPr>
        <p:txBody>
          <a:bodyPr/>
          <a:lstStyle/>
          <a:p>
            <a:r>
              <a:rPr lang="en-US" sz="3600" dirty="0"/>
              <a:t>Design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7" name="Freeform 6"/>
          <p:cNvSpPr/>
          <p:nvPr/>
        </p:nvSpPr>
        <p:spPr>
          <a:xfrm rot="5400000">
            <a:off x="2564782" y="1223710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924" y="1393844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3924" y="1772083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30042" y="1445707"/>
            <a:ext cx="1505127" cy="2333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43083" y="2514600"/>
            <a:ext cx="1135968" cy="2377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Freeform 13"/>
          <p:cNvSpPr/>
          <p:nvPr/>
        </p:nvSpPr>
        <p:spPr>
          <a:xfrm rot="5400000">
            <a:off x="2746235" y="2352764"/>
            <a:ext cx="148741" cy="1067947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 rot="5400000">
            <a:off x="2586207" y="1905156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3922" y="2281081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1466" y="2096217"/>
            <a:ext cx="1864847" cy="2377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4579" y="2502444"/>
            <a:ext cx="2388504" cy="23774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9393" y="5460900"/>
            <a:ext cx="1048097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21" name="Straight Arrow Connector 20"/>
          <p:cNvCxnSpPr>
            <a:cxnSpLocks/>
            <a:endCxn id="20" idx="1"/>
          </p:cNvCxnSpPr>
          <p:nvPr/>
        </p:nvCxnSpPr>
        <p:spPr>
          <a:xfrm>
            <a:off x="1147467" y="5705370"/>
            <a:ext cx="64119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2988350" y="1579916"/>
            <a:ext cx="0" cy="41032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H="1">
            <a:off x="3345146" y="2897080"/>
            <a:ext cx="0" cy="27961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12" idx="1"/>
          </p:cNvCxnSpPr>
          <p:nvPr/>
        </p:nvCxnSpPr>
        <p:spPr>
          <a:xfrm flipH="1">
            <a:off x="4230041" y="1562379"/>
            <a:ext cx="1" cy="41429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6441854" y="2961108"/>
            <a:ext cx="0" cy="272202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6133735" y="4961353"/>
            <a:ext cx="0" cy="7611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2764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1474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47289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3600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cs typeface="Arial" panose="020B0604020202020204" pitchFamily="34" charset="0"/>
              </a:rPr>
              <a:t>6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6287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cs typeface="Arial" panose="020B0604020202020204" pitchFamily="34" charset="0"/>
              </a:rPr>
              <a:t>5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4218" y="1765024"/>
            <a:ext cx="182483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Scenario 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5996" y="4465645"/>
            <a:ext cx="1606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processed within parent thread.</a:t>
            </a:r>
          </a:p>
        </p:txBody>
      </p:sp>
      <p:cxnSp>
        <p:nvCxnSpPr>
          <p:cNvPr id="28" name="Straight Arrow Connector 27"/>
          <p:cNvCxnSpPr>
            <a:cxnSpLocks/>
            <a:stCxn id="25" idx="1"/>
          </p:cNvCxnSpPr>
          <p:nvPr/>
        </p:nvCxnSpPr>
        <p:spPr bwMode="auto">
          <a:xfrm flipH="1">
            <a:off x="6541892" y="4927310"/>
            <a:ext cx="804104" cy="3833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486386" y="3468112"/>
            <a:ext cx="150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processed by launching child kernel.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 bwMode="auto">
          <a:xfrm flipH="1">
            <a:off x="5873228" y="4368847"/>
            <a:ext cx="585742" cy="5046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Connector 52"/>
          <p:cNvCxnSpPr>
            <a:cxnSpLocks/>
          </p:cNvCxnSpPr>
          <p:nvPr/>
        </p:nvCxnSpPr>
        <p:spPr>
          <a:xfrm flipH="1">
            <a:off x="4997767" y="4961353"/>
            <a:ext cx="1" cy="7217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10310" y="5686822"/>
            <a:ext cx="39821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09775" y="1441568"/>
            <a:ext cx="1220266" cy="24960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02108" y="2097119"/>
            <a:ext cx="1249358" cy="23774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48" name="Freeform 6"/>
          <p:cNvSpPr/>
          <p:nvPr/>
        </p:nvSpPr>
        <p:spPr>
          <a:xfrm rot="5400000">
            <a:off x="2564782" y="3631885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23924" y="3802019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23924" y="4180258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13"/>
          <p:cNvSpPr/>
          <p:nvPr/>
        </p:nvSpPr>
        <p:spPr>
          <a:xfrm rot="5400000">
            <a:off x="2746235" y="4760939"/>
            <a:ext cx="148741" cy="1067947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14"/>
          <p:cNvSpPr/>
          <p:nvPr/>
        </p:nvSpPr>
        <p:spPr>
          <a:xfrm rot="5400000">
            <a:off x="2586207" y="4313331"/>
            <a:ext cx="135171" cy="711964"/>
          </a:xfrm>
          <a:custGeom>
            <a:avLst/>
            <a:gdLst>
              <a:gd name="connsiteX0" fmla="*/ 105470 w 210245"/>
              <a:gd name="connsiteY0" fmla="*/ 0 h 654844"/>
              <a:gd name="connsiteX1" fmla="*/ 3076 w 210245"/>
              <a:gd name="connsiteY1" fmla="*/ 140494 h 654844"/>
              <a:gd name="connsiteX2" fmla="*/ 210245 w 210245"/>
              <a:gd name="connsiteY2" fmla="*/ 254794 h 654844"/>
              <a:gd name="connsiteX3" fmla="*/ 5457 w 210245"/>
              <a:gd name="connsiteY3" fmla="*/ 400050 h 654844"/>
              <a:gd name="connsiteX4" fmla="*/ 198338 w 210245"/>
              <a:gd name="connsiteY4" fmla="*/ 533400 h 654844"/>
              <a:gd name="connsiteX5" fmla="*/ 19745 w 210245"/>
              <a:gd name="connsiteY5" fmla="*/ 654844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45" h="654844">
                <a:moveTo>
                  <a:pt x="105470" y="0"/>
                </a:moveTo>
                <a:cubicBezTo>
                  <a:pt x="45542" y="49014"/>
                  <a:pt x="-14386" y="98028"/>
                  <a:pt x="3076" y="140494"/>
                </a:cubicBezTo>
                <a:cubicBezTo>
                  <a:pt x="20538" y="182960"/>
                  <a:pt x="209848" y="211535"/>
                  <a:pt x="210245" y="254794"/>
                </a:cubicBezTo>
                <a:cubicBezTo>
                  <a:pt x="210642" y="298053"/>
                  <a:pt x="7442" y="353616"/>
                  <a:pt x="5457" y="400050"/>
                </a:cubicBezTo>
                <a:cubicBezTo>
                  <a:pt x="3472" y="446484"/>
                  <a:pt x="195957" y="490934"/>
                  <a:pt x="198338" y="533400"/>
                </a:cubicBezTo>
                <a:cubicBezTo>
                  <a:pt x="200719" y="575866"/>
                  <a:pt x="110232" y="615355"/>
                  <a:pt x="19745" y="654844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23922" y="4689256"/>
            <a:ext cx="6286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4218" y="4173199"/>
            <a:ext cx="182483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Scenario II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22848" y="3859520"/>
            <a:ext cx="774919" cy="243542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97767" y="4961353"/>
            <a:ext cx="1135968" cy="237744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44272" y="4510637"/>
            <a:ext cx="1148089" cy="242178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347384" y="4961353"/>
            <a:ext cx="1650383" cy="23828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02580" y="3859520"/>
            <a:ext cx="1220266" cy="24960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994913" y="4515071"/>
            <a:ext cx="1249358" cy="23774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overheads</a:t>
            </a:r>
          </a:p>
        </p:txBody>
      </p:sp>
      <p:sp>
        <p:nvSpPr>
          <p:cNvPr id="65" name="Freeform 33"/>
          <p:cNvSpPr/>
          <p:nvPr/>
        </p:nvSpPr>
        <p:spPr>
          <a:xfrm>
            <a:off x="3354580" y="2917600"/>
            <a:ext cx="3117992" cy="130400"/>
          </a:xfrm>
          <a:custGeom>
            <a:avLst/>
            <a:gdLst>
              <a:gd name="connsiteX0" fmla="*/ 0 w 1447800"/>
              <a:gd name="connsiteY0" fmla="*/ 19054 h 190547"/>
              <a:gd name="connsiteX1" fmla="*/ 190500 w 1447800"/>
              <a:gd name="connsiteY1" fmla="*/ 190504 h 190547"/>
              <a:gd name="connsiteX2" fmla="*/ 381000 w 1447800"/>
              <a:gd name="connsiteY2" fmla="*/ 12704 h 190547"/>
              <a:gd name="connsiteX3" fmla="*/ 520700 w 1447800"/>
              <a:gd name="connsiteY3" fmla="*/ 184154 h 190547"/>
              <a:gd name="connsiteX4" fmla="*/ 647700 w 1447800"/>
              <a:gd name="connsiteY4" fmla="*/ 4 h 190547"/>
              <a:gd name="connsiteX5" fmla="*/ 768350 w 1447800"/>
              <a:gd name="connsiteY5" fmla="*/ 190504 h 190547"/>
              <a:gd name="connsiteX6" fmla="*/ 920750 w 1447800"/>
              <a:gd name="connsiteY6" fmla="*/ 4 h 190547"/>
              <a:gd name="connsiteX7" fmla="*/ 1041400 w 1447800"/>
              <a:gd name="connsiteY7" fmla="*/ 190504 h 190547"/>
              <a:gd name="connsiteX8" fmla="*/ 1181100 w 1447800"/>
              <a:gd name="connsiteY8" fmla="*/ 19054 h 190547"/>
              <a:gd name="connsiteX9" fmla="*/ 1289050 w 1447800"/>
              <a:gd name="connsiteY9" fmla="*/ 184154 h 190547"/>
              <a:gd name="connsiteX10" fmla="*/ 1447800 w 1447800"/>
              <a:gd name="connsiteY10" fmla="*/ 12704 h 19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0547">
                <a:moveTo>
                  <a:pt x="0" y="19054"/>
                </a:moveTo>
                <a:cubicBezTo>
                  <a:pt x="63500" y="105308"/>
                  <a:pt x="127000" y="191562"/>
                  <a:pt x="190500" y="190504"/>
                </a:cubicBezTo>
                <a:cubicBezTo>
                  <a:pt x="254000" y="189446"/>
                  <a:pt x="325967" y="13762"/>
                  <a:pt x="381000" y="12704"/>
                </a:cubicBezTo>
                <a:cubicBezTo>
                  <a:pt x="436033" y="11646"/>
                  <a:pt x="476250" y="186271"/>
                  <a:pt x="520700" y="184154"/>
                </a:cubicBezTo>
                <a:cubicBezTo>
                  <a:pt x="565150" y="182037"/>
                  <a:pt x="606425" y="-1054"/>
                  <a:pt x="647700" y="4"/>
                </a:cubicBezTo>
                <a:cubicBezTo>
                  <a:pt x="688975" y="1062"/>
                  <a:pt x="722842" y="190504"/>
                  <a:pt x="768350" y="190504"/>
                </a:cubicBezTo>
                <a:cubicBezTo>
                  <a:pt x="813858" y="190504"/>
                  <a:pt x="875242" y="4"/>
                  <a:pt x="920750" y="4"/>
                </a:cubicBezTo>
                <a:cubicBezTo>
                  <a:pt x="966258" y="4"/>
                  <a:pt x="998008" y="187329"/>
                  <a:pt x="1041400" y="190504"/>
                </a:cubicBezTo>
                <a:cubicBezTo>
                  <a:pt x="1084792" y="193679"/>
                  <a:pt x="1139825" y="20112"/>
                  <a:pt x="1181100" y="19054"/>
                </a:cubicBezTo>
                <a:cubicBezTo>
                  <a:pt x="1222375" y="17996"/>
                  <a:pt x="1244600" y="185212"/>
                  <a:pt x="1289050" y="184154"/>
                </a:cubicBezTo>
                <a:cubicBezTo>
                  <a:pt x="1333500" y="183096"/>
                  <a:pt x="1390650" y="97900"/>
                  <a:pt x="1447800" y="12704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33"/>
          <p:cNvSpPr/>
          <p:nvPr/>
        </p:nvSpPr>
        <p:spPr>
          <a:xfrm>
            <a:off x="3334260" y="5304084"/>
            <a:ext cx="3117992" cy="130400"/>
          </a:xfrm>
          <a:custGeom>
            <a:avLst/>
            <a:gdLst>
              <a:gd name="connsiteX0" fmla="*/ 0 w 1447800"/>
              <a:gd name="connsiteY0" fmla="*/ 19054 h 190547"/>
              <a:gd name="connsiteX1" fmla="*/ 190500 w 1447800"/>
              <a:gd name="connsiteY1" fmla="*/ 190504 h 190547"/>
              <a:gd name="connsiteX2" fmla="*/ 381000 w 1447800"/>
              <a:gd name="connsiteY2" fmla="*/ 12704 h 190547"/>
              <a:gd name="connsiteX3" fmla="*/ 520700 w 1447800"/>
              <a:gd name="connsiteY3" fmla="*/ 184154 h 190547"/>
              <a:gd name="connsiteX4" fmla="*/ 647700 w 1447800"/>
              <a:gd name="connsiteY4" fmla="*/ 4 h 190547"/>
              <a:gd name="connsiteX5" fmla="*/ 768350 w 1447800"/>
              <a:gd name="connsiteY5" fmla="*/ 190504 h 190547"/>
              <a:gd name="connsiteX6" fmla="*/ 920750 w 1447800"/>
              <a:gd name="connsiteY6" fmla="*/ 4 h 190547"/>
              <a:gd name="connsiteX7" fmla="*/ 1041400 w 1447800"/>
              <a:gd name="connsiteY7" fmla="*/ 190504 h 190547"/>
              <a:gd name="connsiteX8" fmla="*/ 1181100 w 1447800"/>
              <a:gd name="connsiteY8" fmla="*/ 19054 h 190547"/>
              <a:gd name="connsiteX9" fmla="*/ 1289050 w 1447800"/>
              <a:gd name="connsiteY9" fmla="*/ 184154 h 190547"/>
              <a:gd name="connsiteX10" fmla="*/ 1447800 w 1447800"/>
              <a:gd name="connsiteY10" fmla="*/ 12704 h 19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7800" h="190547">
                <a:moveTo>
                  <a:pt x="0" y="19054"/>
                </a:moveTo>
                <a:cubicBezTo>
                  <a:pt x="63500" y="105308"/>
                  <a:pt x="127000" y="191562"/>
                  <a:pt x="190500" y="190504"/>
                </a:cubicBezTo>
                <a:cubicBezTo>
                  <a:pt x="254000" y="189446"/>
                  <a:pt x="325967" y="13762"/>
                  <a:pt x="381000" y="12704"/>
                </a:cubicBezTo>
                <a:cubicBezTo>
                  <a:pt x="436033" y="11646"/>
                  <a:pt x="476250" y="186271"/>
                  <a:pt x="520700" y="184154"/>
                </a:cubicBezTo>
                <a:cubicBezTo>
                  <a:pt x="565150" y="182037"/>
                  <a:pt x="606425" y="-1054"/>
                  <a:pt x="647700" y="4"/>
                </a:cubicBezTo>
                <a:cubicBezTo>
                  <a:pt x="688975" y="1062"/>
                  <a:pt x="722842" y="190504"/>
                  <a:pt x="768350" y="190504"/>
                </a:cubicBezTo>
                <a:cubicBezTo>
                  <a:pt x="813858" y="190504"/>
                  <a:pt x="875242" y="4"/>
                  <a:pt x="920750" y="4"/>
                </a:cubicBezTo>
                <a:cubicBezTo>
                  <a:pt x="966258" y="4"/>
                  <a:pt x="998008" y="187329"/>
                  <a:pt x="1041400" y="190504"/>
                </a:cubicBezTo>
                <a:cubicBezTo>
                  <a:pt x="1084792" y="193679"/>
                  <a:pt x="1139825" y="20112"/>
                  <a:pt x="1181100" y="19054"/>
                </a:cubicBezTo>
                <a:cubicBezTo>
                  <a:pt x="1222375" y="17996"/>
                  <a:pt x="1244600" y="185212"/>
                  <a:pt x="1289050" y="184154"/>
                </a:cubicBezTo>
                <a:cubicBezTo>
                  <a:pt x="1333500" y="183096"/>
                  <a:pt x="1390650" y="97900"/>
                  <a:pt x="1447800" y="12704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loud 66"/>
          <p:cNvSpPr/>
          <p:nvPr/>
        </p:nvSpPr>
        <p:spPr bwMode="auto">
          <a:xfrm>
            <a:off x="6462496" y="4330962"/>
            <a:ext cx="1843364" cy="75237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Better to launch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8" name="Cloud 67"/>
          <p:cNvSpPr/>
          <p:nvPr/>
        </p:nvSpPr>
        <p:spPr bwMode="auto">
          <a:xfrm>
            <a:off x="7050784" y="2240362"/>
            <a:ext cx="1879540" cy="83360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Better not to launch</a:t>
            </a:r>
          </a:p>
        </p:txBody>
      </p:sp>
      <p:sp>
        <p:nvSpPr>
          <p:cNvPr id="64" name="Rectangle 63"/>
          <p:cNvSpPr/>
          <p:nvPr/>
        </p:nvSpPr>
        <p:spPr>
          <a:xfrm>
            <a:off x="0" y="2216116"/>
            <a:ext cx="9144000" cy="2233613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Important to decide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whether to 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launch child kernels or not</a:t>
            </a:r>
            <a:endParaRPr lang="en-US" b="1" dirty="0">
              <a:solidFill>
                <a:srgbClr val="FFFF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4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2" grpId="0"/>
      <p:bldP spid="25" grpId="0"/>
      <p:bldP spid="43" grpId="0"/>
      <p:bldP spid="54" grpId="0"/>
      <p:bldP spid="48" grpId="0" animBg="1"/>
      <p:bldP spid="50" grpId="0"/>
      <p:bldP spid="51" grpId="0"/>
      <p:bldP spid="52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 rot="16200000">
            <a:off x="1960622" y="620738"/>
            <a:ext cx="1609640" cy="23304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Device Runtime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9148" y="3293858"/>
            <a:ext cx="8714851" cy="2579887"/>
          </a:xfrm>
        </p:spPr>
        <p:txBody>
          <a:bodyPr/>
          <a:lstStyle/>
          <a:p>
            <a:r>
              <a:rPr lang="en-US" sz="2000" dirty="0"/>
              <a:t>Child CTA Queuing System (CCQS)</a:t>
            </a:r>
          </a:p>
          <a:p>
            <a:pPr lvl="1"/>
            <a:r>
              <a:rPr lang="en-US" sz="1800" dirty="0"/>
              <a:t>CTA arrival rate (</a:t>
            </a:r>
            <a:r>
              <a:rPr lang="el-GR" sz="1800" dirty="0"/>
              <a:t>λ</a:t>
            </a:r>
            <a:r>
              <a:rPr lang="en-US" sz="1800" dirty="0"/>
              <a:t>), Number of CTAs (n), throughput (T)</a:t>
            </a:r>
          </a:p>
          <a:p>
            <a:pPr lvl="1"/>
            <a:r>
              <a:rPr lang="en-US" sz="1800" dirty="0"/>
              <a:t>Provide feedback information to update the predictive metrics.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Launch overhead</a:t>
            </a:r>
            <a:r>
              <a:rPr lang="en-US" sz="1800" dirty="0"/>
              <a:t>: a function of the number of child kernels being launched.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Queueing latency</a:t>
            </a:r>
            <a:r>
              <a:rPr lang="en-US" sz="1800" dirty="0"/>
              <a:t>: CTAs waiting in GMU</a:t>
            </a:r>
          </a:p>
          <a:p>
            <a:pPr lvl="1"/>
            <a:r>
              <a:rPr lang="en-US" sz="1800" dirty="0">
                <a:solidFill>
                  <a:srgbClr val="00B0F0"/>
                </a:solidFill>
              </a:rPr>
              <a:t>Execution time</a:t>
            </a:r>
            <a:r>
              <a:rPr lang="en-US" sz="1800" dirty="0"/>
              <a:t>: CTAs executed on PEs.</a:t>
            </a:r>
          </a:p>
          <a:p>
            <a:r>
              <a:rPr lang="en-US" sz="2000" dirty="0"/>
              <a:t>SPAWN Controller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12285" y="1409240"/>
            <a:ext cx="1667301" cy="818960"/>
          </a:xfrm>
          <a:prstGeom prst="roundRect">
            <a:avLst/>
          </a:prstGeom>
          <a:solidFill>
            <a:srgbClr val="92D05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SPAWN Controller</a:t>
            </a:r>
          </a:p>
        </p:txBody>
      </p:sp>
      <p:cxnSp>
        <p:nvCxnSpPr>
          <p:cNvPr id="16" name="Elbow Connector 15"/>
          <p:cNvCxnSpPr>
            <a:endCxn id="7" idx="0"/>
          </p:cNvCxnSpPr>
          <p:nvPr/>
        </p:nvCxnSpPr>
        <p:spPr>
          <a:xfrm rot="10800000">
            <a:off x="3045936" y="1409239"/>
            <a:ext cx="4489302" cy="419995"/>
          </a:xfrm>
          <a:prstGeom prst="bentConnector4">
            <a:avLst>
              <a:gd name="adj1" fmla="val -7865"/>
              <a:gd name="adj2" fmla="val 171674"/>
            </a:avLst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  <a:stCxn id="7" idx="2"/>
          </p:cNvCxnSpPr>
          <p:nvPr/>
        </p:nvCxnSpPr>
        <p:spPr>
          <a:xfrm rot="5400000" flipH="1" flipV="1">
            <a:off x="5189630" y="-319719"/>
            <a:ext cx="404224" cy="4691613"/>
          </a:xfrm>
          <a:prstGeom prst="bentConnector4">
            <a:avLst>
              <a:gd name="adj1" fmla="val -72687"/>
              <a:gd name="adj2" fmla="val 100038"/>
            </a:avLst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81154" y="1143190"/>
            <a:ext cx="3179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Child CTA Queuing System (CCQS)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9288" y="1310023"/>
            <a:ext cx="9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launch kernels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2525" y="2541062"/>
            <a:ext cx="2525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Compute in Parent Thread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925267" y="1427570"/>
            <a:ext cx="2264763" cy="840964"/>
            <a:chOff x="4331029" y="1427570"/>
            <a:chExt cx="2264763" cy="840964"/>
          </a:xfrm>
        </p:grpSpPr>
        <p:sp>
          <p:nvSpPr>
            <p:cNvPr id="8" name="Rounded Rectangle 7"/>
            <p:cNvSpPr/>
            <p:nvPr/>
          </p:nvSpPr>
          <p:spPr>
            <a:xfrm>
              <a:off x="4331029" y="1427570"/>
              <a:ext cx="2264763" cy="81896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8480" y="1604666"/>
              <a:ext cx="481684" cy="428106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PEs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67419" y="1624944"/>
              <a:ext cx="355264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67419" y="2018502"/>
              <a:ext cx="355264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118627" y="1618936"/>
              <a:ext cx="4057" cy="399566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9" idx="2"/>
            </p:cNvCxnSpPr>
            <p:nvPr/>
          </p:nvCxnSpPr>
          <p:spPr>
            <a:xfrm>
              <a:off x="5122684" y="1817367"/>
              <a:ext cx="525796" cy="135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952" y="1991535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GMU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24337" y="2111611"/>
                <a:ext cx="595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37" y="2111611"/>
                <a:ext cx="5950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14919" y="1814813"/>
                <a:ext cx="461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</m:oMath>
                  </m:oMathPara>
                </a14:m>
                <a:endParaRPr lang="en-US" sz="20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19" y="1814813"/>
                <a:ext cx="46198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68646" y="1816015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𝝀</m:t>
                      </m:r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46" y="1816015"/>
                <a:ext cx="48603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 bwMode="auto">
          <a:xfrm>
            <a:off x="4001777" y="924500"/>
            <a:ext cx="1109926" cy="179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140261" y="917342"/>
            <a:ext cx="975809" cy="179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155725" y="924500"/>
            <a:ext cx="975809" cy="179895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0680" y="27464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Launch overhead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4667" y="27464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Queuing</a:t>
            </a:r>
          </a:p>
          <a:p>
            <a:r>
              <a:rPr lang="en-US" sz="1600" dirty="0"/>
              <a:t>latency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197" y="273559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Execution</a:t>
            </a:r>
          </a:p>
          <a:p>
            <a:r>
              <a:rPr lang="en-US" sz="1600" dirty="0"/>
              <a:t>time</a:t>
            </a:r>
          </a:p>
        </p:txBody>
      </p:sp>
      <p:cxnSp>
        <p:nvCxnSpPr>
          <p:cNvPr id="14" name="Straight Arrow Connector 13"/>
          <p:cNvCxnSpPr>
            <a:cxnSpLocks/>
            <a:stCxn id="7" idx="3"/>
          </p:cNvCxnSpPr>
          <p:nvPr/>
        </p:nvCxnSpPr>
        <p:spPr>
          <a:xfrm flipV="1">
            <a:off x="3879586" y="1817367"/>
            <a:ext cx="1659702" cy="135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</p:cNvCxnSpPr>
          <p:nvPr/>
        </p:nvCxnSpPr>
        <p:spPr>
          <a:xfrm>
            <a:off x="6724401" y="1818720"/>
            <a:ext cx="1428999" cy="105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42558" y="769057"/>
            <a:ext cx="1155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4714" y="251618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SPAWN</a:t>
            </a:r>
          </a:p>
        </p:txBody>
      </p:sp>
    </p:spTree>
    <p:extLst>
      <p:ext uri="{BB962C8B-B14F-4D97-AF65-F5344CB8AC3E}">
        <p14:creationId xmlns:p14="http://schemas.microsoft.com/office/powerpoint/2010/main" val="29900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" grpId="0" animBg="1"/>
      <p:bldP spid="26" grpId="0" animBg="1"/>
      <p:bldP spid="27" grpId="0" animBg="1"/>
      <p:bldP spid="28" grpId="0"/>
      <p:bldP spid="29" grpId="0"/>
      <p:bldP spid="30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1"/>
            <a:ext cx="8991600" cy="4885676"/>
          </a:xfrm>
        </p:spPr>
        <p:txBody>
          <a:bodyPr/>
          <a:lstStyle/>
          <a:p>
            <a:r>
              <a:rPr lang="en-US" sz="2800" dirty="0"/>
              <a:t>Whether to launch child kernel or not</a:t>
            </a:r>
            <a:endParaRPr lang="en-US" sz="2400" dirty="0"/>
          </a:p>
          <a:p>
            <a:pPr lvl="1"/>
            <a:r>
              <a:rPr lang="en-US" sz="2400" dirty="0"/>
              <a:t>Process the computations by launching a kernel with (x) CTAs:</a:t>
            </a:r>
          </a:p>
          <a:p>
            <a:pPr lvl="2"/>
            <a:r>
              <a:rPr lang="en-US" sz="2000" dirty="0"/>
              <a:t>Estimated execution time</a:t>
            </a:r>
          </a:p>
          <a:p>
            <a:pPr marL="914400" lvl="2" indent="0">
              <a:buNone/>
            </a:pPr>
            <a:r>
              <a:rPr lang="en-US" dirty="0"/>
              <a:t>	 </a:t>
            </a:r>
            <a:r>
              <a:rPr lang="en-US" dirty="0" err="1"/>
              <a:t>t_child</a:t>
            </a:r>
            <a:r>
              <a:rPr lang="en-US" dirty="0"/>
              <a:t> = launch overhead + n/T + x/T</a:t>
            </a:r>
          </a:p>
          <a:p>
            <a:pPr marL="914400" lvl="2" indent="0">
              <a:buNone/>
            </a:pPr>
            <a:r>
              <a:rPr lang="en-US" sz="2000" dirty="0"/>
              <a:t>Where</a:t>
            </a:r>
          </a:p>
          <a:p>
            <a:pPr lvl="2"/>
            <a:r>
              <a:rPr lang="en-US" sz="2000" dirty="0"/>
              <a:t>T = Throughput</a:t>
            </a:r>
          </a:p>
          <a:p>
            <a:pPr lvl="2"/>
            <a:r>
              <a:rPr lang="el-GR" sz="2000" dirty="0"/>
              <a:t>λ </a:t>
            </a:r>
            <a:r>
              <a:rPr lang="en-US" sz="2000" dirty="0"/>
              <a:t>= CTA arrival rate</a:t>
            </a:r>
          </a:p>
          <a:p>
            <a:pPr lvl="2"/>
            <a:r>
              <a:rPr lang="en-US" sz="2000" dirty="0"/>
              <a:t>n = Number of CTAs in CCQS</a:t>
            </a:r>
            <a:endParaRPr lang="en-US" sz="2400" dirty="0"/>
          </a:p>
          <a:p>
            <a:pPr lvl="2"/>
            <a:endParaRPr lang="en-US" sz="2000" dirty="0"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4714" y="251618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SPAWN Controller</a:t>
            </a:r>
          </a:p>
        </p:txBody>
      </p:sp>
    </p:spTree>
    <p:extLst>
      <p:ext uri="{BB962C8B-B14F-4D97-AF65-F5344CB8AC3E}">
        <p14:creationId xmlns:p14="http://schemas.microsoft.com/office/powerpoint/2010/main" val="40114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838201"/>
            <a:ext cx="8991600" cy="4885676"/>
          </a:xfrm>
        </p:spPr>
        <p:txBody>
          <a:bodyPr/>
          <a:lstStyle/>
          <a:p>
            <a:r>
              <a:rPr lang="en-US" sz="2800" dirty="0"/>
              <a:t>Whether to launch child kernel or not</a:t>
            </a:r>
            <a:endParaRPr lang="en-US" sz="2400" dirty="0"/>
          </a:p>
          <a:p>
            <a:pPr lvl="1"/>
            <a:r>
              <a:rPr lang="en-US" sz="2400" dirty="0"/>
              <a:t>Process the computation within the thread:</a:t>
            </a:r>
          </a:p>
          <a:p>
            <a:pPr lvl="2"/>
            <a:r>
              <a:rPr lang="en-US" sz="2000" dirty="0"/>
              <a:t>If a parent thread with (w) computations to process</a:t>
            </a:r>
            <a:endParaRPr lang="en-US" sz="2400" dirty="0"/>
          </a:p>
          <a:p>
            <a:pPr lvl="2"/>
            <a:r>
              <a:rPr lang="en-US" sz="2000" dirty="0"/>
              <a:t>Estimated execution time: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err="1"/>
              <a:t>t_parent</a:t>
            </a:r>
            <a:r>
              <a:rPr lang="en-US" dirty="0"/>
              <a:t>= w * </a:t>
            </a:r>
            <a:r>
              <a:rPr lang="en-US" dirty="0" err="1"/>
              <a:t>avg_pwarp_time</a:t>
            </a:r>
            <a:endParaRPr lang="en-US" dirty="0"/>
          </a:p>
          <a:p>
            <a:pPr marL="914400" lvl="2" indent="0">
              <a:buNone/>
            </a:pPr>
            <a:r>
              <a:rPr lang="en-US" sz="2000" dirty="0"/>
              <a:t>Where</a:t>
            </a:r>
          </a:p>
          <a:p>
            <a:pPr lvl="2"/>
            <a:r>
              <a:rPr lang="en-US" sz="2000" dirty="0"/>
              <a:t>w = Number of computations to process</a:t>
            </a:r>
          </a:p>
          <a:p>
            <a:pPr lvl="2"/>
            <a:r>
              <a:rPr lang="en-US" sz="2000" dirty="0" err="1"/>
              <a:t>avg_pwarp_time</a:t>
            </a:r>
            <a:r>
              <a:rPr lang="en-US" sz="2000" dirty="0"/>
              <a:t> = Average parent warp execution time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If </a:t>
            </a:r>
            <a:r>
              <a:rPr lang="en-US" sz="2400" dirty="0" err="1"/>
              <a:t>t_parent</a:t>
            </a:r>
            <a:r>
              <a:rPr lang="en-US" sz="2400" dirty="0"/>
              <a:t> &lt; </a:t>
            </a:r>
            <a:r>
              <a:rPr lang="en-US" sz="2400" dirty="0" err="1"/>
              <a:t>t_child</a:t>
            </a:r>
            <a:r>
              <a:rPr lang="en-US" sz="2400" dirty="0"/>
              <a:t>, processing within parent thread. Otherwise launch the child kernels.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604714" y="251618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SPAWN Controller</a:t>
            </a:r>
          </a:p>
        </p:txBody>
      </p:sp>
    </p:spTree>
    <p:extLst>
      <p:ext uri="{BB962C8B-B14F-4D97-AF65-F5344CB8AC3E}">
        <p14:creationId xmlns:p14="http://schemas.microsoft.com/office/powerpoint/2010/main" val="34471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Characterization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proposal: SPAWN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71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760" y="914400"/>
            <a:ext cx="8229600" cy="4525963"/>
          </a:xfrm>
        </p:spPr>
        <p:txBody>
          <a:bodyPr/>
          <a:lstStyle/>
          <a:p>
            <a:r>
              <a:rPr lang="en-US" sz="2400" dirty="0"/>
              <a:t>GPGPU-sim v3.2.2</a:t>
            </a:r>
          </a:p>
          <a:p>
            <a:pPr lvl="1"/>
            <a:r>
              <a:rPr lang="en-US" sz="2000" dirty="0"/>
              <a:t>13 SMXs (PEs), 1400MHz, 5-stage pipeline</a:t>
            </a:r>
          </a:p>
          <a:p>
            <a:pPr lvl="1"/>
            <a:r>
              <a:rPr lang="en-US" sz="2000" dirty="0"/>
              <a:t>16KB 4-way L1 D-cache, 128B </a:t>
            </a:r>
            <a:r>
              <a:rPr lang="en-US" sz="2000" dirty="0" err="1"/>
              <a:t>cacheline</a:t>
            </a:r>
            <a:endParaRPr lang="en-US" sz="2000" dirty="0"/>
          </a:p>
          <a:p>
            <a:pPr lvl="1"/>
            <a:r>
              <a:rPr lang="en-US" sz="2000" dirty="0"/>
              <a:t>1536KB 8-way L2 cache, 128B cacheline.128KB/Memory Partition</a:t>
            </a:r>
          </a:p>
          <a:p>
            <a:pPr lvl="1"/>
            <a:r>
              <a:rPr lang="en-US" sz="2000" dirty="0"/>
              <a:t>Greedy-Then-Oldest (GTO) dual warp scheduler</a:t>
            </a:r>
          </a:p>
          <a:p>
            <a:pPr lvl="1"/>
            <a:endParaRPr lang="en-US" sz="2000" dirty="0"/>
          </a:p>
          <a:p>
            <a:r>
              <a:rPr lang="en-US" sz="2400" dirty="0"/>
              <a:t>Concurrency Limitations</a:t>
            </a:r>
          </a:p>
          <a:p>
            <a:pPr lvl="1"/>
            <a:r>
              <a:rPr lang="en-US" sz="2000" dirty="0"/>
              <a:t>Concurrent CTA limit: 16 CTAs/SMX (PE) (208 CTAs in total)</a:t>
            </a:r>
          </a:p>
          <a:p>
            <a:pPr lvl="1"/>
            <a:r>
              <a:rPr lang="en-US" sz="2000" dirty="0"/>
              <a:t>Concurrent kernel limit: 32 hardware work queues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/>
              <a:t>Evaluation Methodology 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802876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7040" y="4343399"/>
            <a:ext cx="8544560" cy="912709"/>
          </a:xfrm>
        </p:spPr>
        <p:txBody>
          <a:bodyPr/>
          <a:lstStyle/>
          <a:p>
            <a:r>
              <a:rPr lang="en-US" sz="2400" dirty="0">
                <a:cs typeface="Arial"/>
              </a:rPr>
              <a:t>Performance Improvement: </a:t>
            </a:r>
          </a:p>
          <a:p>
            <a:pPr lvl="1"/>
            <a:r>
              <a:rPr lang="en-US" sz="2000" dirty="0">
                <a:cs typeface="Arial"/>
              </a:rPr>
              <a:t>69% over non-DP (all work done by parent kernel) </a:t>
            </a:r>
          </a:p>
          <a:p>
            <a:pPr lvl="1"/>
            <a:r>
              <a:rPr lang="en-US" sz="2000" dirty="0">
                <a:cs typeface="Arial"/>
              </a:rPr>
              <a:t>57% over baseline-DP (most work done by child kernels).</a:t>
            </a:r>
          </a:p>
          <a:p>
            <a:pPr lvl="1"/>
            <a:r>
              <a:rPr lang="en-US" sz="2000" dirty="0">
                <a:cs typeface="Arial"/>
              </a:rPr>
              <a:t>Within 4% of the Best-Offline-Search scenario.</a:t>
            </a:r>
          </a:p>
          <a:p>
            <a:pPr>
              <a:spcAft>
                <a:spcPts val="300"/>
              </a:spcAft>
            </a:pPr>
            <a:endParaRPr lang="en-US" sz="24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59130" y="5080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Evaluation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919678"/>
              </p:ext>
            </p:extLst>
          </p:nvPr>
        </p:nvGraphicFramePr>
        <p:xfrm>
          <a:off x="0" y="858095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 bwMode="auto">
          <a:xfrm flipV="1">
            <a:off x="922020" y="2476500"/>
            <a:ext cx="80467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0" y="2241569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More results and discussions are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present in the paper.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8" grpId="0" uiExpand="1">
        <p:bldSub>
          <a:bldChart bld="series"/>
        </p:bldSub>
      </p:bldGraphic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0"/>
            <a:ext cx="8229600" cy="63976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762000"/>
            <a:ext cx="8544560" cy="50593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+mj-lt"/>
              </a:rPr>
              <a:t>Dynamic parallelism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improves parallelism </a:t>
            </a:r>
            <a:r>
              <a:rPr lang="en-US" sz="2400" dirty="0">
                <a:latin typeface="+mj-lt"/>
              </a:rPr>
              <a:t>for irregular applications running on GPUs.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Aggressive and hardware-agnostic </a:t>
            </a:r>
            <a:r>
              <a:rPr lang="en-US" sz="2400" dirty="0">
                <a:latin typeface="+mj-lt"/>
              </a:rPr>
              <a:t>kernel launching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degrades performance </a:t>
            </a:r>
            <a:r>
              <a:rPr lang="en-US" sz="2400" dirty="0">
                <a:latin typeface="+mj-lt"/>
              </a:rPr>
              <a:t>because of overheads and hardware limitations.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+mj-lt"/>
              </a:rPr>
              <a:t>We propose SPAWN, which makes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smart child kernel launching decisions </a:t>
            </a:r>
            <a:r>
              <a:rPr lang="en-US" sz="2400" dirty="0">
                <a:latin typeface="+mj-lt"/>
              </a:rPr>
              <a:t>based on the hardware state.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+mj-lt"/>
              </a:rPr>
              <a:t>SPAWN improves performance by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69%</a:t>
            </a:r>
            <a:r>
              <a:rPr lang="en-US" sz="2400" dirty="0">
                <a:latin typeface="+mj-lt"/>
              </a:rPr>
              <a:t> over non-DP implementation and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57%</a:t>
            </a:r>
            <a:r>
              <a:rPr lang="en-US" sz="2400" dirty="0">
                <a:latin typeface="+mj-lt"/>
              </a:rPr>
              <a:t> over baseline-DP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40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47" name="Line 14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5" y="5562600"/>
            <a:ext cx="3380188" cy="15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-53832" y="-41565"/>
            <a:ext cx="9235440" cy="5852160"/>
          </a:xfrm>
          <a:prstGeom prst="rect">
            <a:avLst/>
          </a:prstGeom>
          <a:solidFill>
            <a:srgbClr val="182E6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150" name="Title 1"/>
          <p:cNvSpPr>
            <a:spLocks noGrp="1"/>
          </p:cNvSpPr>
          <p:nvPr/>
        </p:nvSpPr>
        <p:spPr bwMode="auto">
          <a:xfrm>
            <a:off x="0" y="1361002"/>
            <a:ext cx="9220200" cy="17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chemeClr val="bg1"/>
                </a:solidFill>
              </a:rPr>
              <a:t>Controlled Kernel Launch for Dynamic Parallelism in GPUs</a:t>
            </a:r>
          </a:p>
        </p:txBody>
      </p:sp>
      <p:sp>
        <p:nvSpPr>
          <p:cNvPr id="6151" name="Subtitle 8"/>
          <p:cNvSpPr>
            <a:spLocks noGrp="1"/>
          </p:cNvSpPr>
          <p:nvPr/>
        </p:nvSpPr>
        <p:spPr bwMode="auto">
          <a:xfrm>
            <a:off x="247650" y="3370262"/>
            <a:ext cx="88201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u="sng" dirty="0">
                <a:solidFill>
                  <a:srgbClr val="FFFF00"/>
                </a:solidFill>
              </a:rPr>
              <a:t>Xulong Tang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Ashutosh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Pattnaik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Huaipan</a:t>
            </a:r>
            <a:r>
              <a:rPr lang="en-US" altLang="en-US" sz="2000" dirty="0">
                <a:solidFill>
                  <a:schemeClr val="bg1"/>
                </a:solidFill>
              </a:rPr>
              <a:t> Jiang,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dirty="0" err="1">
                <a:solidFill>
                  <a:schemeClr val="bg1"/>
                </a:solidFill>
              </a:rPr>
              <a:t>Onur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Kayiran</a:t>
            </a:r>
            <a:r>
              <a:rPr lang="en-US" altLang="en-US" sz="2000" dirty="0">
                <a:solidFill>
                  <a:schemeClr val="bg1"/>
                </a:solidFill>
              </a:rPr>
              <a:t>,  </a:t>
            </a:r>
            <a:r>
              <a:rPr lang="en-US" altLang="en-US" sz="2000" dirty="0" err="1">
                <a:solidFill>
                  <a:schemeClr val="bg1"/>
                </a:solidFill>
              </a:rPr>
              <a:t>Adwait</a:t>
            </a:r>
            <a:r>
              <a:rPr lang="en-US" altLang="en-US" sz="2000" dirty="0">
                <a:solidFill>
                  <a:schemeClr val="bg1"/>
                </a:solidFill>
              </a:rPr>
              <a:t> Jog,  </a:t>
            </a:r>
            <a:r>
              <a:rPr lang="en-US" altLang="en-US" sz="2000" dirty="0" err="1">
                <a:solidFill>
                  <a:schemeClr val="bg1"/>
                </a:solidFill>
              </a:rPr>
              <a:t>Sreepathi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Pai</a:t>
            </a:r>
            <a:r>
              <a:rPr lang="en-US" altLang="en-US" sz="2000" dirty="0">
                <a:solidFill>
                  <a:schemeClr val="bg1"/>
                </a:solidFill>
              </a:rPr>
              <a:t>,  Mohamed Ibrahim, </a:t>
            </a:r>
          </a:p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sz="2000" dirty="0" err="1">
                <a:solidFill>
                  <a:schemeClr val="bg1"/>
                </a:solidFill>
              </a:rPr>
              <a:t>Mahmut</a:t>
            </a:r>
            <a:r>
              <a:rPr lang="en-US" altLang="en-US" sz="2000" dirty="0">
                <a:solidFill>
                  <a:schemeClr val="bg1"/>
                </a:solidFill>
              </a:rPr>
              <a:t> T. </a:t>
            </a:r>
            <a:r>
              <a:rPr lang="en-US" altLang="en-US" sz="2000" dirty="0" err="1">
                <a:solidFill>
                  <a:schemeClr val="bg1"/>
                </a:solidFill>
              </a:rPr>
              <a:t>Kandemir</a:t>
            </a:r>
            <a:r>
              <a:rPr lang="en-US" altLang="en-US" sz="2000" dirty="0">
                <a:solidFill>
                  <a:schemeClr val="bg1"/>
                </a:solidFill>
              </a:rPr>
              <a:t>,  Chita R. Das </a:t>
            </a:r>
          </a:p>
        </p:txBody>
      </p:sp>
      <p:sp>
        <p:nvSpPr>
          <p:cNvPr id="13" name="Subtitle 8"/>
          <p:cNvSpPr>
            <a:spLocks noGrp="1"/>
          </p:cNvSpPr>
          <p:nvPr/>
        </p:nvSpPr>
        <p:spPr bwMode="auto">
          <a:xfrm>
            <a:off x="353291" y="5312997"/>
            <a:ext cx="8572500" cy="45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69925" indent="-3254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22350" indent="-3508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339850" indent="-315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81163" indent="-3397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383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955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527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509963" indent="-33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65000"/>
            </a:pPr>
            <a:r>
              <a:rPr lang="en-US" altLang="en-US" b="1" dirty="0">
                <a:solidFill>
                  <a:srgbClr val="FFFF00"/>
                </a:solidFill>
              </a:rPr>
              <a:t>HPCA - 23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1" y="6029492"/>
            <a:ext cx="1428734" cy="3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6455740"/>
            <a:ext cx="3117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93" y="5971008"/>
            <a:ext cx="2306398" cy="66278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 bwMode="auto">
          <a:xfrm>
            <a:off x="2028825" y="190499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FF0000"/>
                </a:solidFill>
              </a:rPr>
              <a:t>Questions?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</p:spPr>
        <p:txBody>
          <a:bodyPr/>
          <a:lstStyle/>
          <a:p>
            <a:r>
              <a:rPr lang="en-US" sz="3600" dirty="0"/>
              <a:t>Irregularity: Source of </a:t>
            </a:r>
            <a:r>
              <a:rPr lang="en-US" sz="3600"/>
              <a:t>GPU </a:t>
            </a:r>
            <a:r>
              <a:rPr lang="en-US" sz="3600" dirty="0"/>
              <a:t>I</a:t>
            </a:r>
            <a:r>
              <a:rPr lang="en-US" sz="3600"/>
              <a:t>nefficiency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62000" y="1371600"/>
            <a:ext cx="4301098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Imbalanced workload among GPU threads</a:t>
            </a:r>
          </a:p>
          <a:p>
            <a:pPr lvl="1"/>
            <a:r>
              <a:rPr lang="en-US" sz="2000" kern="0" dirty="0"/>
              <a:t>Thread-1 (T1) undertakes more computations than other threads.</a:t>
            </a:r>
          </a:p>
          <a:p>
            <a:pPr lvl="1"/>
            <a:endParaRPr lang="en-US" sz="2000" kern="0" dirty="0"/>
          </a:p>
          <a:p>
            <a:r>
              <a:rPr lang="en-US" sz="2400" kern="0" dirty="0"/>
              <a:t>Underutilized hardware resources</a:t>
            </a:r>
          </a:p>
          <a:p>
            <a:pPr lvl="1"/>
            <a:r>
              <a:rPr lang="en-US" sz="2000" kern="0" dirty="0"/>
              <a:t>Threads, register files, shared memory, etc.</a:t>
            </a:r>
          </a:p>
          <a:p>
            <a:pPr lvl="1"/>
            <a:endParaRPr lang="en-US" sz="2000" kern="0" dirty="0"/>
          </a:p>
        </p:txBody>
      </p:sp>
      <p:sp>
        <p:nvSpPr>
          <p:cNvPr id="42" name="Oval 41"/>
          <p:cNvSpPr/>
          <p:nvPr/>
        </p:nvSpPr>
        <p:spPr bwMode="auto">
          <a:xfrm>
            <a:off x="6112805" y="1574480"/>
            <a:ext cx="308711" cy="310896"/>
          </a:xfrm>
          <a:prstGeom prst="ellipse">
            <a:avLst/>
          </a:prstGeom>
          <a:solidFill>
            <a:srgbClr val="009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T1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8164127" y="1666884"/>
            <a:ext cx="308711" cy="31089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T3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916518" y="989773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35915" y="1851697"/>
            <a:ext cx="308711" cy="31089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T2</a:t>
            </a:r>
            <a:endParaRPr lang="en-US" sz="1400" b="1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46" name="Straight Connector 45"/>
          <p:cNvCxnSpPr>
            <a:stCxn id="42" idx="1"/>
            <a:endCxn id="44" idx="4"/>
          </p:cNvCxnSpPr>
          <p:nvPr/>
        </p:nvCxnSpPr>
        <p:spPr bwMode="auto">
          <a:xfrm flipH="1" flipV="1">
            <a:off x="6070874" y="1300669"/>
            <a:ext cx="87141" cy="3193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5245712" y="1760445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245315" y="2463845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620260" y="1936686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781800" y="1112730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1" name="Straight Connector 50"/>
          <p:cNvCxnSpPr>
            <a:stCxn id="42" idx="2"/>
            <a:endCxn id="47" idx="6"/>
          </p:cNvCxnSpPr>
          <p:nvPr/>
        </p:nvCxnSpPr>
        <p:spPr bwMode="auto">
          <a:xfrm flipH="1">
            <a:off x="5554423" y="1729928"/>
            <a:ext cx="558382" cy="185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42" idx="4"/>
            <a:endCxn id="48" idx="0"/>
          </p:cNvCxnSpPr>
          <p:nvPr/>
        </p:nvCxnSpPr>
        <p:spPr bwMode="auto">
          <a:xfrm>
            <a:off x="6267161" y="1885376"/>
            <a:ext cx="132510" cy="5784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42" idx="5"/>
            <a:endCxn id="49" idx="1"/>
          </p:cNvCxnSpPr>
          <p:nvPr/>
        </p:nvCxnSpPr>
        <p:spPr bwMode="auto">
          <a:xfrm>
            <a:off x="6376306" y="1839846"/>
            <a:ext cx="289164" cy="1423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2" idx="7"/>
            <a:endCxn id="50" idx="2"/>
          </p:cNvCxnSpPr>
          <p:nvPr/>
        </p:nvCxnSpPr>
        <p:spPr bwMode="auto">
          <a:xfrm flipV="1">
            <a:off x="6376306" y="1268178"/>
            <a:ext cx="405494" cy="3518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45" idx="2"/>
            <a:endCxn id="49" idx="6"/>
          </p:cNvCxnSpPr>
          <p:nvPr/>
        </p:nvCxnSpPr>
        <p:spPr bwMode="auto">
          <a:xfrm flipH="1">
            <a:off x="6928971" y="2007145"/>
            <a:ext cx="306944" cy="849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7487457" y="2624431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756094" y="1081091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58" name="Straight Connector 57"/>
          <p:cNvCxnSpPr>
            <a:stCxn id="45" idx="1"/>
            <a:endCxn id="50" idx="5"/>
          </p:cNvCxnSpPr>
          <p:nvPr/>
        </p:nvCxnSpPr>
        <p:spPr bwMode="auto">
          <a:xfrm flipH="1" flipV="1">
            <a:off x="7045301" y="1378096"/>
            <a:ext cx="235824" cy="5191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5" idx="7"/>
            <a:endCxn id="57" idx="3"/>
          </p:cNvCxnSpPr>
          <p:nvPr/>
        </p:nvCxnSpPr>
        <p:spPr bwMode="auto">
          <a:xfrm flipV="1">
            <a:off x="7499416" y="1346457"/>
            <a:ext cx="301888" cy="5507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43" idx="1"/>
            <a:endCxn id="57" idx="6"/>
          </p:cNvCxnSpPr>
          <p:nvPr/>
        </p:nvCxnSpPr>
        <p:spPr bwMode="auto">
          <a:xfrm flipH="1" flipV="1">
            <a:off x="8064805" y="1236539"/>
            <a:ext cx="144532" cy="475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43" idx="3"/>
            <a:endCxn id="56" idx="7"/>
          </p:cNvCxnSpPr>
          <p:nvPr/>
        </p:nvCxnSpPr>
        <p:spPr bwMode="auto">
          <a:xfrm flipH="1">
            <a:off x="7750958" y="1932250"/>
            <a:ext cx="458379" cy="7377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5664164" y="2172137"/>
            <a:ext cx="308711" cy="3108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63" name="Straight Connector 62"/>
          <p:cNvCxnSpPr>
            <a:stCxn id="42" idx="3"/>
            <a:endCxn id="62" idx="7"/>
          </p:cNvCxnSpPr>
          <p:nvPr/>
        </p:nvCxnSpPr>
        <p:spPr bwMode="auto">
          <a:xfrm flipH="1">
            <a:off x="5927665" y="1839846"/>
            <a:ext cx="230350" cy="3778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50" idx="6"/>
            <a:endCxn id="57" idx="2"/>
          </p:cNvCxnSpPr>
          <p:nvPr/>
        </p:nvCxnSpPr>
        <p:spPr bwMode="auto">
          <a:xfrm flipV="1">
            <a:off x="7090511" y="1236539"/>
            <a:ext cx="665583" cy="31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Oval 64"/>
          <p:cNvSpPr/>
          <p:nvPr/>
        </p:nvSpPr>
        <p:spPr bwMode="auto">
          <a:xfrm>
            <a:off x="6826359" y="2745458"/>
            <a:ext cx="308711" cy="31089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T4</a:t>
            </a:r>
          </a:p>
        </p:txBody>
      </p:sp>
      <p:cxnSp>
        <p:nvCxnSpPr>
          <p:cNvPr id="66" name="Straight Connector 65"/>
          <p:cNvCxnSpPr>
            <a:cxnSpLocks/>
            <a:stCxn id="56" idx="2"/>
            <a:endCxn id="65" idx="6"/>
          </p:cNvCxnSpPr>
          <p:nvPr/>
        </p:nvCxnSpPr>
        <p:spPr bwMode="auto">
          <a:xfrm flipH="1">
            <a:off x="7135070" y="2779879"/>
            <a:ext cx="352387" cy="1210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519255" y="3330935"/>
            <a:ext cx="2419860" cy="2394453"/>
            <a:chOff x="5519255" y="3330935"/>
            <a:chExt cx="2419860" cy="2394453"/>
          </a:xfrm>
        </p:grpSpPr>
        <p:sp>
          <p:nvSpPr>
            <p:cNvPr id="67" name="Rectangle 66"/>
            <p:cNvSpPr/>
            <p:nvPr/>
          </p:nvSpPr>
          <p:spPr>
            <a:xfrm>
              <a:off x="6017887" y="3333032"/>
              <a:ext cx="457597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52494" y="3690905"/>
              <a:ext cx="457597" cy="6387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98689" y="3331832"/>
              <a:ext cx="457597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PE2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94886" y="3690905"/>
              <a:ext cx="457607" cy="1073071"/>
            </a:xfrm>
            <a:custGeom>
              <a:avLst/>
              <a:gdLst>
                <a:gd name="connsiteX0" fmla="*/ 20 w 905793"/>
                <a:gd name="connsiteY0" fmla="*/ 0 h 2637671"/>
                <a:gd name="connsiteX1" fmla="*/ 905793 w 905793"/>
                <a:gd name="connsiteY1" fmla="*/ 0 h 2637671"/>
                <a:gd name="connsiteX2" fmla="*/ 905793 w 905793"/>
                <a:gd name="connsiteY2" fmla="*/ 888521 h 2637671"/>
                <a:gd name="connsiteX3" fmla="*/ 905785 w 905793"/>
                <a:gd name="connsiteY3" fmla="*/ 888521 h 2637671"/>
                <a:gd name="connsiteX4" fmla="*/ 905785 w 905793"/>
                <a:gd name="connsiteY4" fmla="*/ 1777042 h 2637671"/>
                <a:gd name="connsiteX5" fmla="*/ 905773 w 905793"/>
                <a:gd name="connsiteY5" fmla="*/ 1777042 h 2637671"/>
                <a:gd name="connsiteX6" fmla="*/ 905773 w 905793"/>
                <a:gd name="connsiteY6" fmla="*/ 2637671 h 2637671"/>
                <a:gd name="connsiteX7" fmla="*/ 0 w 905793"/>
                <a:gd name="connsiteY7" fmla="*/ 2637671 h 2637671"/>
                <a:gd name="connsiteX8" fmla="*/ 0 w 905793"/>
                <a:gd name="connsiteY8" fmla="*/ 1768417 h 2637671"/>
                <a:gd name="connsiteX9" fmla="*/ 12 w 905793"/>
                <a:gd name="connsiteY9" fmla="*/ 1768417 h 2637671"/>
                <a:gd name="connsiteX10" fmla="*/ 12 w 905793"/>
                <a:gd name="connsiteY10" fmla="*/ 888521 h 2637671"/>
                <a:gd name="connsiteX11" fmla="*/ 20 w 905793"/>
                <a:gd name="connsiteY11" fmla="*/ 888521 h 263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5793" h="2637671">
                  <a:moveTo>
                    <a:pt x="20" y="0"/>
                  </a:moveTo>
                  <a:lnTo>
                    <a:pt x="905793" y="0"/>
                  </a:lnTo>
                  <a:lnTo>
                    <a:pt x="905793" y="888521"/>
                  </a:lnTo>
                  <a:lnTo>
                    <a:pt x="905785" y="888521"/>
                  </a:lnTo>
                  <a:lnTo>
                    <a:pt x="905785" y="1777042"/>
                  </a:lnTo>
                  <a:lnTo>
                    <a:pt x="905773" y="1777042"/>
                  </a:lnTo>
                  <a:lnTo>
                    <a:pt x="905773" y="2637671"/>
                  </a:lnTo>
                  <a:lnTo>
                    <a:pt x="0" y="2637671"/>
                  </a:lnTo>
                  <a:lnTo>
                    <a:pt x="0" y="1768417"/>
                  </a:lnTo>
                  <a:lnTo>
                    <a:pt x="12" y="1768417"/>
                  </a:lnTo>
                  <a:lnTo>
                    <a:pt x="12" y="888521"/>
                  </a:lnTo>
                  <a:lnTo>
                    <a:pt x="20" y="888521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79281" y="3330936"/>
              <a:ext cx="457597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PE3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5980038" y="3684749"/>
              <a:ext cx="0" cy="18811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5519255" y="3352572"/>
              <a:ext cx="618865" cy="23728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Execution time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051978" y="3690905"/>
              <a:ext cx="457602" cy="1788177"/>
            </a:xfrm>
            <a:custGeom>
              <a:avLst/>
              <a:gdLst>
                <a:gd name="connsiteX0" fmla="*/ 1 w 905784"/>
                <a:gd name="connsiteY0" fmla="*/ 0 h 4395446"/>
                <a:gd name="connsiteX1" fmla="*/ 905774 w 905784"/>
                <a:gd name="connsiteY1" fmla="*/ 0 h 4395446"/>
                <a:gd name="connsiteX2" fmla="*/ 905774 w 905784"/>
                <a:gd name="connsiteY2" fmla="*/ 888521 h 4395446"/>
                <a:gd name="connsiteX3" fmla="*/ 905784 w 905784"/>
                <a:gd name="connsiteY3" fmla="*/ 888521 h 4395446"/>
                <a:gd name="connsiteX4" fmla="*/ 905784 w 905784"/>
                <a:gd name="connsiteY4" fmla="*/ 1777042 h 4395446"/>
                <a:gd name="connsiteX5" fmla="*/ 905783 w 905784"/>
                <a:gd name="connsiteY5" fmla="*/ 1777042 h 4395446"/>
                <a:gd name="connsiteX6" fmla="*/ 905783 w 905784"/>
                <a:gd name="connsiteY6" fmla="*/ 2665563 h 4395446"/>
                <a:gd name="connsiteX7" fmla="*/ 905778 w 905784"/>
                <a:gd name="connsiteY7" fmla="*/ 2665563 h 4395446"/>
                <a:gd name="connsiteX8" fmla="*/ 905778 w 905784"/>
                <a:gd name="connsiteY8" fmla="*/ 3526191 h 4395446"/>
                <a:gd name="connsiteX9" fmla="*/ 905773 w 905784"/>
                <a:gd name="connsiteY9" fmla="*/ 3526191 h 4395446"/>
                <a:gd name="connsiteX10" fmla="*/ 905773 w 905784"/>
                <a:gd name="connsiteY10" fmla="*/ 4395446 h 4395446"/>
                <a:gd name="connsiteX11" fmla="*/ 0 w 905784"/>
                <a:gd name="connsiteY11" fmla="*/ 4395446 h 4395446"/>
                <a:gd name="connsiteX12" fmla="*/ 0 w 905784"/>
                <a:gd name="connsiteY12" fmla="*/ 3506925 h 4395446"/>
                <a:gd name="connsiteX13" fmla="*/ 5 w 905784"/>
                <a:gd name="connsiteY13" fmla="*/ 3506925 h 4395446"/>
                <a:gd name="connsiteX14" fmla="*/ 5 w 905784"/>
                <a:gd name="connsiteY14" fmla="*/ 2637670 h 4395446"/>
                <a:gd name="connsiteX15" fmla="*/ 10 w 905784"/>
                <a:gd name="connsiteY15" fmla="*/ 2637670 h 4395446"/>
                <a:gd name="connsiteX16" fmla="*/ 10 w 905784"/>
                <a:gd name="connsiteY16" fmla="*/ 1777042 h 4395446"/>
                <a:gd name="connsiteX17" fmla="*/ 11 w 905784"/>
                <a:gd name="connsiteY17" fmla="*/ 1777042 h 4395446"/>
                <a:gd name="connsiteX18" fmla="*/ 11 w 905784"/>
                <a:gd name="connsiteY18" fmla="*/ 888521 h 4395446"/>
                <a:gd name="connsiteX19" fmla="*/ 1 w 905784"/>
                <a:gd name="connsiteY19" fmla="*/ 888521 h 4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5784" h="4395446">
                  <a:moveTo>
                    <a:pt x="1" y="0"/>
                  </a:moveTo>
                  <a:lnTo>
                    <a:pt x="905774" y="0"/>
                  </a:lnTo>
                  <a:lnTo>
                    <a:pt x="905774" y="888521"/>
                  </a:lnTo>
                  <a:lnTo>
                    <a:pt x="905784" y="888521"/>
                  </a:lnTo>
                  <a:lnTo>
                    <a:pt x="905784" y="1777042"/>
                  </a:lnTo>
                  <a:lnTo>
                    <a:pt x="905783" y="1777042"/>
                  </a:lnTo>
                  <a:lnTo>
                    <a:pt x="905783" y="2665563"/>
                  </a:lnTo>
                  <a:lnTo>
                    <a:pt x="905778" y="2665563"/>
                  </a:lnTo>
                  <a:lnTo>
                    <a:pt x="905778" y="3526191"/>
                  </a:lnTo>
                  <a:lnTo>
                    <a:pt x="905773" y="3526191"/>
                  </a:lnTo>
                  <a:lnTo>
                    <a:pt x="905773" y="4395446"/>
                  </a:lnTo>
                  <a:lnTo>
                    <a:pt x="0" y="4395446"/>
                  </a:lnTo>
                  <a:lnTo>
                    <a:pt x="0" y="3506925"/>
                  </a:lnTo>
                  <a:lnTo>
                    <a:pt x="5" y="3506925"/>
                  </a:lnTo>
                  <a:lnTo>
                    <a:pt x="5" y="2637670"/>
                  </a:lnTo>
                  <a:lnTo>
                    <a:pt x="10" y="2637670"/>
                  </a:lnTo>
                  <a:lnTo>
                    <a:pt x="10" y="1777042"/>
                  </a:lnTo>
                  <a:lnTo>
                    <a:pt x="11" y="1777042"/>
                  </a:lnTo>
                  <a:lnTo>
                    <a:pt x="11" y="888521"/>
                  </a:lnTo>
                  <a:lnTo>
                    <a:pt x="1" y="888521"/>
                  </a:lnTo>
                  <a:close/>
                </a:path>
              </a:pathLst>
            </a:custGeom>
            <a:solidFill>
              <a:srgbClr val="009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6013001" y="5472614"/>
              <a:ext cx="1855801" cy="420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7411205" y="3690905"/>
              <a:ext cx="457597" cy="3614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390270" y="3330935"/>
              <a:ext cx="457597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PE4</a:t>
              </a:r>
            </a:p>
          </p:txBody>
        </p:sp>
        <p:sp>
          <p:nvSpPr>
            <p:cNvPr id="72" name="Cloud 71"/>
            <p:cNvSpPr/>
            <p:nvPr/>
          </p:nvSpPr>
          <p:spPr bwMode="auto">
            <a:xfrm>
              <a:off x="6762220" y="4810821"/>
              <a:ext cx="1176895" cy="597478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Idle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2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6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62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741201" y="3713490"/>
            <a:ext cx="1840418" cy="2458710"/>
            <a:chOff x="6011011" y="3194418"/>
            <a:chExt cx="1840418" cy="2458710"/>
          </a:xfrm>
        </p:grpSpPr>
        <p:sp>
          <p:nvSpPr>
            <p:cNvPr id="69" name="Rectangle 68"/>
            <p:cNvSpPr/>
            <p:nvPr/>
          </p:nvSpPr>
          <p:spPr>
            <a:xfrm>
              <a:off x="6467842" y="3194418"/>
              <a:ext cx="341361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65046" y="3552291"/>
              <a:ext cx="341361" cy="6387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09205" y="3194418"/>
              <a:ext cx="341361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PE2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23677" y="3552291"/>
              <a:ext cx="341369" cy="1073071"/>
            </a:xfrm>
            <a:custGeom>
              <a:avLst/>
              <a:gdLst>
                <a:gd name="connsiteX0" fmla="*/ 20 w 905793"/>
                <a:gd name="connsiteY0" fmla="*/ 0 h 2637671"/>
                <a:gd name="connsiteX1" fmla="*/ 905793 w 905793"/>
                <a:gd name="connsiteY1" fmla="*/ 0 h 2637671"/>
                <a:gd name="connsiteX2" fmla="*/ 905793 w 905793"/>
                <a:gd name="connsiteY2" fmla="*/ 888521 h 2637671"/>
                <a:gd name="connsiteX3" fmla="*/ 905785 w 905793"/>
                <a:gd name="connsiteY3" fmla="*/ 888521 h 2637671"/>
                <a:gd name="connsiteX4" fmla="*/ 905785 w 905793"/>
                <a:gd name="connsiteY4" fmla="*/ 1777042 h 2637671"/>
                <a:gd name="connsiteX5" fmla="*/ 905773 w 905793"/>
                <a:gd name="connsiteY5" fmla="*/ 1777042 h 2637671"/>
                <a:gd name="connsiteX6" fmla="*/ 905773 w 905793"/>
                <a:gd name="connsiteY6" fmla="*/ 2637671 h 2637671"/>
                <a:gd name="connsiteX7" fmla="*/ 0 w 905793"/>
                <a:gd name="connsiteY7" fmla="*/ 2637671 h 2637671"/>
                <a:gd name="connsiteX8" fmla="*/ 0 w 905793"/>
                <a:gd name="connsiteY8" fmla="*/ 1768417 h 2637671"/>
                <a:gd name="connsiteX9" fmla="*/ 12 w 905793"/>
                <a:gd name="connsiteY9" fmla="*/ 1768417 h 2637671"/>
                <a:gd name="connsiteX10" fmla="*/ 12 w 905793"/>
                <a:gd name="connsiteY10" fmla="*/ 888521 h 2637671"/>
                <a:gd name="connsiteX11" fmla="*/ 20 w 905793"/>
                <a:gd name="connsiteY11" fmla="*/ 888521 h 263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5793" h="2637671">
                  <a:moveTo>
                    <a:pt x="20" y="0"/>
                  </a:moveTo>
                  <a:lnTo>
                    <a:pt x="905793" y="0"/>
                  </a:lnTo>
                  <a:lnTo>
                    <a:pt x="905793" y="888521"/>
                  </a:lnTo>
                  <a:lnTo>
                    <a:pt x="905785" y="888521"/>
                  </a:lnTo>
                  <a:lnTo>
                    <a:pt x="905785" y="1777042"/>
                  </a:lnTo>
                  <a:lnTo>
                    <a:pt x="905773" y="1777042"/>
                  </a:lnTo>
                  <a:lnTo>
                    <a:pt x="905773" y="2637671"/>
                  </a:lnTo>
                  <a:lnTo>
                    <a:pt x="0" y="2637671"/>
                  </a:lnTo>
                  <a:lnTo>
                    <a:pt x="0" y="1768417"/>
                  </a:lnTo>
                  <a:lnTo>
                    <a:pt x="12" y="1768417"/>
                  </a:lnTo>
                  <a:lnTo>
                    <a:pt x="12" y="888521"/>
                  </a:lnTo>
                  <a:lnTo>
                    <a:pt x="20" y="888521"/>
                  </a:lnTo>
                  <a:close/>
                </a:path>
              </a:pathLst>
            </a:cu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173699" y="3199881"/>
              <a:ext cx="341361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PE3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>
              <a:off x="6439607" y="3546135"/>
              <a:ext cx="0" cy="18811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011011" y="3280312"/>
              <a:ext cx="461665" cy="23728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800" dirty="0">
                  <a:cs typeface="Arial" panose="020B0604020202020204" pitchFamily="34" charset="0"/>
                </a:rPr>
                <a:t>Execution Time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6493273" y="3552291"/>
              <a:ext cx="341365" cy="1788177"/>
            </a:xfrm>
            <a:custGeom>
              <a:avLst/>
              <a:gdLst>
                <a:gd name="connsiteX0" fmla="*/ 1 w 905784"/>
                <a:gd name="connsiteY0" fmla="*/ 0 h 4395446"/>
                <a:gd name="connsiteX1" fmla="*/ 905774 w 905784"/>
                <a:gd name="connsiteY1" fmla="*/ 0 h 4395446"/>
                <a:gd name="connsiteX2" fmla="*/ 905774 w 905784"/>
                <a:gd name="connsiteY2" fmla="*/ 888521 h 4395446"/>
                <a:gd name="connsiteX3" fmla="*/ 905784 w 905784"/>
                <a:gd name="connsiteY3" fmla="*/ 888521 h 4395446"/>
                <a:gd name="connsiteX4" fmla="*/ 905784 w 905784"/>
                <a:gd name="connsiteY4" fmla="*/ 1777042 h 4395446"/>
                <a:gd name="connsiteX5" fmla="*/ 905783 w 905784"/>
                <a:gd name="connsiteY5" fmla="*/ 1777042 h 4395446"/>
                <a:gd name="connsiteX6" fmla="*/ 905783 w 905784"/>
                <a:gd name="connsiteY6" fmla="*/ 2665563 h 4395446"/>
                <a:gd name="connsiteX7" fmla="*/ 905778 w 905784"/>
                <a:gd name="connsiteY7" fmla="*/ 2665563 h 4395446"/>
                <a:gd name="connsiteX8" fmla="*/ 905778 w 905784"/>
                <a:gd name="connsiteY8" fmla="*/ 3526191 h 4395446"/>
                <a:gd name="connsiteX9" fmla="*/ 905773 w 905784"/>
                <a:gd name="connsiteY9" fmla="*/ 3526191 h 4395446"/>
                <a:gd name="connsiteX10" fmla="*/ 905773 w 905784"/>
                <a:gd name="connsiteY10" fmla="*/ 4395446 h 4395446"/>
                <a:gd name="connsiteX11" fmla="*/ 0 w 905784"/>
                <a:gd name="connsiteY11" fmla="*/ 4395446 h 4395446"/>
                <a:gd name="connsiteX12" fmla="*/ 0 w 905784"/>
                <a:gd name="connsiteY12" fmla="*/ 3506925 h 4395446"/>
                <a:gd name="connsiteX13" fmla="*/ 5 w 905784"/>
                <a:gd name="connsiteY13" fmla="*/ 3506925 h 4395446"/>
                <a:gd name="connsiteX14" fmla="*/ 5 w 905784"/>
                <a:gd name="connsiteY14" fmla="*/ 2637670 h 4395446"/>
                <a:gd name="connsiteX15" fmla="*/ 10 w 905784"/>
                <a:gd name="connsiteY15" fmla="*/ 2637670 h 4395446"/>
                <a:gd name="connsiteX16" fmla="*/ 10 w 905784"/>
                <a:gd name="connsiteY16" fmla="*/ 1777042 h 4395446"/>
                <a:gd name="connsiteX17" fmla="*/ 11 w 905784"/>
                <a:gd name="connsiteY17" fmla="*/ 1777042 h 4395446"/>
                <a:gd name="connsiteX18" fmla="*/ 11 w 905784"/>
                <a:gd name="connsiteY18" fmla="*/ 888521 h 4395446"/>
                <a:gd name="connsiteX19" fmla="*/ 1 w 905784"/>
                <a:gd name="connsiteY19" fmla="*/ 888521 h 43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5784" h="4395446">
                  <a:moveTo>
                    <a:pt x="1" y="0"/>
                  </a:moveTo>
                  <a:lnTo>
                    <a:pt x="905774" y="0"/>
                  </a:lnTo>
                  <a:lnTo>
                    <a:pt x="905774" y="888521"/>
                  </a:lnTo>
                  <a:lnTo>
                    <a:pt x="905784" y="888521"/>
                  </a:lnTo>
                  <a:lnTo>
                    <a:pt x="905784" y="1777042"/>
                  </a:lnTo>
                  <a:lnTo>
                    <a:pt x="905783" y="1777042"/>
                  </a:lnTo>
                  <a:lnTo>
                    <a:pt x="905783" y="2665563"/>
                  </a:lnTo>
                  <a:lnTo>
                    <a:pt x="905778" y="2665563"/>
                  </a:lnTo>
                  <a:lnTo>
                    <a:pt x="905778" y="3526191"/>
                  </a:lnTo>
                  <a:lnTo>
                    <a:pt x="905773" y="3526191"/>
                  </a:lnTo>
                  <a:lnTo>
                    <a:pt x="905773" y="4395446"/>
                  </a:lnTo>
                  <a:lnTo>
                    <a:pt x="0" y="4395446"/>
                  </a:lnTo>
                  <a:lnTo>
                    <a:pt x="0" y="3506925"/>
                  </a:lnTo>
                  <a:lnTo>
                    <a:pt x="5" y="3506925"/>
                  </a:lnTo>
                  <a:lnTo>
                    <a:pt x="5" y="2637670"/>
                  </a:lnTo>
                  <a:lnTo>
                    <a:pt x="10" y="2637670"/>
                  </a:lnTo>
                  <a:lnTo>
                    <a:pt x="10" y="1777042"/>
                  </a:lnTo>
                  <a:lnTo>
                    <a:pt x="11" y="1777042"/>
                  </a:lnTo>
                  <a:lnTo>
                    <a:pt x="11" y="888521"/>
                  </a:lnTo>
                  <a:lnTo>
                    <a:pt x="1" y="888521"/>
                  </a:lnTo>
                  <a:close/>
                </a:path>
              </a:pathLst>
            </a:custGeom>
            <a:solidFill>
              <a:srgbClr val="009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00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6464197" y="5334000"/>
              <a:ext cx="1384403" cy="420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7507239" y="3552291"/>
              <a:ext cx="341361" cy="361473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465386" y="3201437"/>
              <a:ext cx="386043" cy="361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PE4</a:t>
              </a: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7262041" y="3720509"/>
            <a:ext cx="341361" cy="36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PE1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7959245" y="4078382"/>
            <a:ext cx="341361" cy="63870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2" name="Rectangle 141"/>
          <p:cNvSpPr/>
          <p:nvPr/>
        </p:nvSpPr>
        <p:spPr>
          <a:xfrm>
            <a:off x="7603404" y="3720509"/>
            <a:ext cx="341361" cy="36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PE2</a:t>
            </a:r>
          </a:p>
        </p:txBody>
      </p:sp>
      <p:sp>
        <p:nvSpPr>
          <p:cNvPr id="143" name="Freeform 69"/>
          <p:cNvSpPr/>
          <p:nvPr/>
        </p:nvSpPr>
        <p:spPr>
          <a:xfrm>
            <a:off x="7617876" y="4078382"/>
            <a:ext cx="341369" cy="1073071"/>
          </a:xfrm>
          <a:custGeom>
            <a:avLst/>
            <a:gdLst>
              <a:gd name="connsiteX0" fmla="*/ 20 w 905793"/>
              <a:gd name="connsiteY0" fmla="*/ 0 h 2637671"/>
              <a:gd name="connsiteX1" fmla="*/ 905793 w 905793"/>
              <a:gd name="connsiteY1" fmla="*/ 0 h 2637671"/>
              <a:gd name="connsiteX2" fmla="*/ 905793 w 905793"/>
              <a:gd name="connsiteY2" fmla="*/ 888521 h 2637671"/>
              <a:gd name="connsiteX3" fmla="*/ 905785 w 905793"/>
              <a:gd name="connsiteY3" fmla="*/ 888521 h 2637671"/>
              <a:gd name="connsiteX4" fmla="*/ 905785 w 905793"/>
              <a:gd name="connsiteY4" fmla="*/ 1777042 h 2637671"/>
              <a:gd name="connsiteX5" fmla="*/ 905773 w 905793"/>
              <a:gd name="connsiteY5" fmla="*/ 1777042 h 2637671"/>
              <a:gd name="connsiteX6" fmla="*/ 905773 w 905793"/>
              <a:gd name="connsiteY6" fmla="*/ 2637671 h 2637671"/>
              <a:gd name="connsiteX7" fmla="*/ 0 w 905793"/>
              <a:gd name="connsiteY7" fmla="*/ 2637671 h 2637671"/>
              <a:gd name="connsiteX8" fmla="*/ 0 w 905793"/>
              <a:gd name="connsiteY8" fmla="*/ 1768417 h 2637671"/>
              <a:gd name="connsiteX9" fmla="*/ 12 w 905793"/>
              <a:gd name="connsiteY9" fmla="*/ 1768417 h 2637671"/>
              <a:gd name="connsiteX10" fmla="*/ 12 w 905793"/>
              <a:gd name="connsiteY10" fmla="*/ 888521 h 2637671"/>
              <a:gd name="connsiteX11" fmla="*/ 20 w 905793"/>
              <a:gd name="connsiteY11" fmla="*/ 888521 h 263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5793" h="2637671">
                <a:moveTo>
                  <a:pt x="20" y="0"/>
                </a:moveTo>
                <a:lnTo>
                  <a:pt x="905793" y="0"/>
                </a:lnTo>
                <a:lnTo>
                  <a:pt x="905793" y="888521"/>
                </a:lnTo>
                <a:lnTo>
                  <a:pt x="905785" y="888521"/>
                </a:lnTo>
                <a:lnTo>
                  <a:pt x="905785" y="1777042"/>
                </a:lnTo>
                <a:lnTo>
                  <a:pt x="905773" y="1777042"/>
                </a:lnTo>
                <a:lnTo>
                  <a:pt x="905773" y="2637671"/>
                </a:lnTo>
                <a:lnTo>
                  <a:pt x="0" y="2637671"/>
                </a:lnTo>
                <a:lnTo>
                  <a:pt x="0" y="1768417"/>
                </a:lnTo>
                <a:lnTo>
                  <a:pt x="12" y="1768417"/>
                </a:lnTo>
                <a:lnTo>
                  <a:pt x="12" y="888521"/>
                </a:lnTo>
                <a:lnTo>
                  <a:pt x="20" y="888521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/>
          </a:p>
        </p:txBody>
      </p:sp>
      <p:sp>
        <p:nvSpPr>
          <p:cNvPr id="144" name="Rectangle 143"/>
          <p:cNvSpPr/>
          <p:nvPr/>
        </p:nvSpPr>
        <p:spPr>
          <a:xfrm>
            <a:off x="7969669" y="3720509"/>
            <a:ext cx="341361" cy="36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PE3</a:t>
            </a:r>
          </a:p>
        </p:txBody>
      </p:sp>
      <p:cxnSp>
        <p:nvCxnSpPr>
          <p:cNvPr id="145" name="Straight Arrow Connector 144"/>
          <p:cNvCxnSpPr>
            <a:cxnSpLocks/>
          </p:cNvCxnSpPr>
          <p:nvPr/>
        </p:nvCxnSpPr>
        <p:spPr>
          <a:xfrm>
            <a:off x="7233806" y="4072226"/>
            <a:ext cx="0" cy="18847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794822" y="3783477"/>
            <a:ext cx="461665" cy="23728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Execution Time</a:t>
            </a:r>
          </a:p>
        </p:txBody>
      </p:sp>
      <p:sp>
        <p:nvSpPr>
          <p:cNvPr id="147" name="Freeform 89"/>
          <p:cNvSpPr/>
          <p:nvPr/>
        </p:nvSpPr>
        <p:spPr>
          <a:xfrm>
            <a:off x="7276095" y="4078382"/>
            <a:ext cx="341365" cy="955367"/>
          </a:xfrm>
          <a:custGeom>
            <a:avLst/>
            <a:gdLst>
              <a:gd name="connsiteX0" fmla="*/ 1 w 905784"/>
              <a:gd name="connsiteY0" fmla="*/ 0 h 4395446"/>
              <a:gd name="connsiteX1" fmla="*/ 905774 w 905784"/>
              <a:gd name="connsiteY1" fmla="*/ 0 h 4395446"/>
              <a:gd name="connsiteX2" fmla="*/ 905774 w 905784"/>
              <a:gd name="connsiteY2" fmla="*/ 888521 h 4395446"/>
              <a:gd name="connsiteX3" fmla="*/ 905784 w 905784"/>
              <a:gd name="connsiteY3" fmla="*/ 888521 h 4395446"/>
              <a:gd name="connsiteX4" fmla="*/ 905784 w 905784"/>
              <a:gd name="connsiteY4" fmla="*/ 1777042 h 4395446"/>
              <a:gd name="connsiteX5" fmla="*/ 905783 w 905784"/>
              <a:gd name="connsiteY5" fmla="*/ 1777042 h 4395446"/>
              <a:gd name="connsiteX6" fmla="*/ 905783 w 905784"/>
              <a:gd name="connsiteY6" fmla="*/ 2665563 h 4395446"/>
              <a:gd name="connsiteX7" fmla="*/ 905778 w 905784"/>
              <a:gd name="connsiteY7" fmla="*/ 2665563 h 4395446"/>
              <a:gd name="connsiteX8" fmla="*/ 905778 w 905784"/>
              <a:gd name="connsiteY8" fmla="*/ 3526191 h 4395446"/>
              <a:gd name="connsiteX9" fmla="*/ 905773 w 905784"/>
              <a:gd name="connsiteY9" fmla="*/ 3526191 h 4395446"/>
              <a:gd name="connsiteX10" fmla="*/ 905773 w 905784"/>
              <a:gd name="connsiteY10" fmla="*/ 4395446 h 4395446"/>
              <a:gd name="connsiteX11" fmla="*/ 0 w 905784"/>
              <a:gd name="connsiteY11" fmla="*/ 4395446 h 4395446"/>
              <a:gd name="connsiteX12" fmla="*/ 0 w 905784"/>
              <a:gd name="connsiteY12" fmla="*/ 3506925 h 4395446"/>
              <a:gd name="connsiteX13" fmla="*/ 5 w 905784"/>
              <a:gd name="connsiteY13" fmla="*/ 3506925 h 4395446"/>
              <a:gd name="connsiteX14" fmla="*/ 5 w 905784"/>
              <a:gd name="connsiteY14" fmla="*/ 2637670 h 4395446"/>
              <a:gd name="connsiteX15" fmla="*/ 10 w 905784"/>
              <a:gd name="connsiteY15" fmla="*/ 2637670 h 4395446"/>
              <a:gd name="connsiteX16" fmla="*/ 10 w 905784"/>
              <a:gd name="connsiteY16" fmla="*/ 1777042 h 4395446"/>
              <a:gd name="connsiteX17" fmla="*/ 11 w 905784"/>
              <a:gd name="connsiteY17" fmla="*/ 1777042 h 4395446"/>
              <a:gd name="connsiteX18" fmla="*/ 11 w 905784"/>
              <a:gd name="connsiteY18" fmla="*/ 888521 h 4395446"/>
              <a:gd name="connsiteX19" fmla="*/ 1 w 905784"/>
              <a:gd name="connsiteY19" fmla="*/ 888521 h 439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5784" h="4395446">
                <a:moveTo>
                  <a:pt x="1" y="0"/>
                </a:moveTo>
                <a:lnTo>
                  <a:pt x="905774" y="0"/>
                </a:lnTo>
                <a:lnTo>
                  <a:pt x="905774" y="888521"/>
                </a:lnTo>
                <a:lnTo>
                  <a:pt x="905784" y="888521"/>
                </a:lnTo>
                <a:lnTo>
                  <a:pt x="905784" y="1777042"/>
                </a:lnTo>
                <a:lnTo>
                  <a:pt x="905783" y="1777042"/>
                </a:lnTo>
                <a:lnTo>
                  <a:pt x="905783" y="2665563"/>
                </a:lnTo>
                <a:lnTo>
                  <a:pt x="905778" y="2665563"/>
                </a:lnTo>
                <a:lnTo>
                  <a:pt x="905778" y="3526191"/>
                </a:lnTo>
                <a:lnTo>
                  <a:pt x="905773" y="3526191"/>
                </a:lnTo>
                <a:lnTo>
                  <a:pt x="905773" y="4395446"/>
                </a:lnTo>
                <a:lnTo>
                  <a:pt x="0" y="4395446"/>
                </a:lnTo>
                <a:lnTo>
                  <a:pt x="0" y="3506925"/>
                </a:lnTo>
                <a:lnTo>
                  <a:pt x="5" y="3506925"/>
                </a:lnTo>
                <a:lnTo>
                  <a:pt x="5" y="2637670"/>
                </a:lnTo>
                <a:lnTo>
                  <a:pt x="10" y="2637670"/>
                </a:lnTo>
                <a:lnTo>
                  <a:pt x="10" y="1777042"/>
                </a:lnTo>
                <a:lnTo>
                  <a:pt x="11" y="1777042"/>
                </a:lnTo>
                <a:lnTo>
                  <a:pt x="11" y="888521"/>
                </a:lnTo>
                <a:lnTo>
                  <a:pt x="1" y="888521"/>
                </a:lnTo>
                <a:close/>
              </a:path>
            </a:pathLst>
          </a:custGeom>
          <a:solidFill>
            <a:srgbClr val="009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"/>
          </a:p>
        </p:txBody>
      </p:sp>
      <p:sp>
        <p:nvSpPr>
          <p:cNvPr id="148" name="Rectangle 147"/>
          <p:cNvSpPr/>
          <p:nvPr/>
        </p:nvSpPr>
        <p:spPr>
          <a:xfrm>
            <a:off x="8301438" y="4078382"/>
            <a:ext cx="341361" cy="36147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9" name="Rectangle 148"/>
          <p:cNvSpPr/>
          <p:nvPr/>
        </p:nvSpPr>
        <p:spPr>
          <a:xfrm>
            <a:off x="8261472" y="3718414"/>
            <a:ext cx="402176" cy="36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PE4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7279130" y="5429727"/>
            <a:ext cx="341361" cy="361473"/>
          </a:xfrm>
          <a:prstGeom prst="rect">
            <a:avLst/>
          </a:prstGeom>
          <a:solidFill>
            <a:srgbClr val="009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1" name="Rectangle 150"/>
          <p:cNvSpPr/>
          <p:nvPr/>
        </p:nvSpPr>
        <p:spPr>
          <a:xfrm>
            <a:off x="7280692" y="5048727"/>
            <a:ext cx="341361" cy="361473"/>
          </a:xfrm>
          <a:prstGeom prst="rect">
            <a:avLst/>
          </a:prstGeom>
          <a:solidFill>
            <a:srgbClr val="009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52" name="Straight Connector 151"/>
          <p:cNvCxnSpPr/>
          <p:nvPr/>
        </p:nvCxnSpPr>
        <p:spPr>
          <a:xfrm flipV="1">
            <a:off x="7288278" y="5818127"/>
            <a:ext cx="1384403" cy="42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1325563"/>
          </a:xfrm>
        </p:spPr>
        <p:txBody>
          <a:bodyPr/>
          <a:lstStyle/>
          <a:p>
            <a:r>
              <a:rPr lang="en-US" sz="3600" dirty="0"/>
              <a:t>Dynamic Parallelism in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09600" y="12192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800" kern="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62000" y="1371600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400" kern="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371600"/>
            <a:ext cx="4301098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Dynamic parallelism (DP)</a:t>
            </a:r>
          </a:p>
          <a:p>
            <a:pPr lvl="1"/>
            <a:r>
              <a:rPr lang="en-US" sz="2000" kern="0" dirty="0"/>
              <a:t>Allow applications to launch kernels at the device (GPU) side, without CPU intervention.</a:t>
            </a:r>
          </a:p>
          <a:p>
            <a:pPr lvl="1"/>
            <a:endParaRPr lang="en-US" sz="1800" kern="0" dirty="0"/>
          </a:p>
          <a:p>
            <a:r>
              <a:rPr lang="en-US" sz="2400" kern="0" dirty="0"/>
              <a:t>Advantages</a:t>
            </a:r>
          </a:p>
          <a:p>
            <a:pPr lvl="1"/>
            <a:r>
              <a:rPr lang="en-US" sz="2000" kern="0" dirty="0"/>
              <a:t>High GPU occupancy</a:t>
            </a:r>
          </a:p>
          <a:p>
            <a:pPr lvl="1"/>
            <a:r>
              <a:rPr lang="en-US" sz="2000" kern="0" dirty="0"/>
              <a:t>Dynamic load balancing</a:t>
            </a:r>
          </a:p>
          <a:p>
            <a:pPr lvl="1"/>
            <a:r>
              <a:rPr lang="en-US" sz="2000" kern="0" dirty="0"/>
              <a:t>Supports recursive parallel applications</a:t>
            </a:r>
          </a:p>
          <a:p>
            <a:pPr lvl="1"/>
            <a:endParaRPr lang="en-US" sz="2000" kern="0" dirty="0"/>
          </a:p>
        </p:txBody>
      </p:sp>
      <p:sp>
        <p:nvSpPr>
          <p:cNvPr id="98" name="Rounded Rectangle 97"/>
          <p:cNvSpPr/>
          <p:nvPr/>
        </p:nvSpPr>
        <p:spPr>
          <a:xfrm>
            <a:off x="4956519" y="2442386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9" name="Rounded Rectangle 98"/>
          <p:cNvSpPr/>
          <p:nvPr/>
        </p:nvSpPr>
        <p:spPr>
          <a:xfrm>
            <a:off x="5984413" y="2442386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0" name="Rounded Rectangle 99"/>
          <p:cNvSpPr/>
          <p:nvPr/>
        </p:nvSpPr>
        <p:spPr>
          <a:xfrm>
            <a:off x="6938894" y="2440883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1" name="Rounded Rectangle 100"/>
          <p:cNvSpPr/>
          <p:nvPr/>
        </p:nvSpPr>
        <p:spPr>
          <a:xfrm>
            <a:off x="7876532" y="2440883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2" name="Rounded Rectangle 101"/>
          <p:cNvSpPr/>
          <p:nvPr/>
        </p:nvSpPr>
        <p:spPr>
          <a:xfrm>
            <a:off x="5057861" y="3125165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3" name="Rounded Rectangle 102"/>
          <p:cNvSpPr/>
          <p:nvPr/>
        </p:nvSpPr>
        <p:spPr>
          <a:xfrm>
            <a:off x="5998377" y="3125165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4" name="Rounded Rectangle 103"/>
          <p:cNvSpPr/>
          <p:nvPr/>
        </p:nvSpPr>
        <p:spPr>
          <a:xfrm>
            <a:off x="6938894" y="3125165"/>
            <a:ext cx="748281" cy="420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335867" y="2204006"/>
            <a:ext cx="0" cy="2290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311209" y="2211826"/>
            <a:ext cx="0" cy="2290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103" idx="0"/>
          </p:cNvCxnSpPr>
          <p:nvPr/>
        </p:nvCxnSpPr>
        <p:spPr>
          <a:xfrm flipH="1">
            <a:off x="6372518" y="2861285"/>
            <a:ext cx="4737" cy="26388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985781" y="2466213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973873" y="2466213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90756" y="2467616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90756" y="3151898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98270" y="3151898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29328" y="3151898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032977" y="2466213"/>
            <a:ext cx="595366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Child Kernel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3925" y="1179118"/>
            <a:ext cx="4105275" cy="1024887"/>
            <a:chOff x="4733925" y="1179118"/>
            <a:chExt cx="4105275" cy="1024887"/>
          </a:xfrm>
        </p:grpSpPr>
        <p:sp>
          <p:nvSpPr>
            <p:cNvPr id="93" name="Rounded Rectangle 92"/>
            <p:cNvSpPr/>
            <p:nvPr/>
          </p:nvSpPr>
          <p:spPr>
            <a:xfrm>
              <a:off x="4733925" y="1183605"/>
              <a:ext cx="3463193" cy="26001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870026" y="1672680"/>
              <a:ext cx="931682" cy="522975"/>
            </a:xfrm>
            <a:prstGeom prst="roundRect">
              <a:avLst/>
            </a:prstGeom>
            <a:solidFill>
              <a:srgbClr val="2A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846176" y="1681030"/>
              <a:ext cx="931682" cy="522975"/>
            </a:xfrm>
            <a:prstGeom prst="roundRect">
              <a:avLst/>
            </a:prstGeom>
            <a:solidFill>
              <a:srgbClr val="2A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6" name="Straight Arrow Connector 95"/>
            <p:cNvCxnSpPr>
              <a:endCxn id="94" idx="0"/>
            </p:cNvCxnSpPr>
            <p:nvPr/>
          </p:nvCxnSpPr>
          <p:spPr>
            <a:xfrm>
              <a:off x="5335867" y="1443623"/>
              <a:ext cx="0" cy="22905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310905" y="1449325"/>
              <a:ext cx="0" cy="22905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6674581" y="1742857"/>
              <a:ext cx="1285774" cy="125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Parent Kernel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865896" y="1179118"/>
              <a:ext cx="1199252" cy="12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933110" y="1765383"/>
              <a:ext cx="781880" cy="125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Parent Kernel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847121" y="1973590"/>
              <a:ext cx="9297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7160263" y="1973590"/>
              <a:ext cx="303508" cy="228529"/>
            </a:xfrm>
            <a:prstGeom prst="rect">
              <a:avLst/>
            </a:prstGeom>
            <a:solidFill>
              <a:srgbClr val="2AC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6923193" y="2202119"/>
              <a:ext cx="7639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8061767" y="1982315"/>
              <a:ext cx="777433" cy="12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Threads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169390" y="1979012"/>
              <a:ext cx="3090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478415" y="1982315"/>
              <a:ext cx="3090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50355" y="1705896"/>
              <a:ext cx="634907" cy="125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56884" y="1753825"/>
              <a:ext cx="487741" cy="203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854794" y="1980363"/>
              <a:ext cx="2648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T1</a:t>
              </a: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7776913" y="2088488"/>
              <a:ext cx="32262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lg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8" name="Curved Connector 127"/>
          <p:cNvCxnSpPr>
            <a:endCxn id="99" idx="0"/>
          </p:cNvCxnSpPr>
          <p:nvPr/>
        </p:nvCxnSpPr>
        <p:spPr>
          <a:xfrm rot="10800000" flipV="1">
            <a:off x="6358554" y="2204006"/>
            <a:ext cx="640118" cy="238380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endCxn id="102" idx="0"/>
          </p:cNvCxnSpPr>
          <p:nvPr/>
        </p:nvCxnSpPr>
        <p:spPr>
          <a:xfrm rot="10800000" flipV="1">
            <a:off x="5432002" y="2861283"/>
            <a:ext cx="705691" cy="263881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/>
          <p:nvPr/>
        </p:nvCxnSpPr>
        <p:spPr>
          <a:xfrm>
            <a:off x="6634080" y="2862957"/>
            <a:ext cx="678955" cy="264632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endCxn id="101" idx="0"/>
          </p:cNvCxnSpPr>
          <p:nvPr/>
        </p:nvCxnSpPr>
        <p:spPr>
          <a:xfrm>
            <a:off x="7593636" y="2202119"/>
            <a:ext cx="657036" cy="238763"/>
          </a:xfrm>
          <a:prstGeom prst="curved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710090" y="2541910"/>
            <a:ext cx="176829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56943" y="2541910"/>
            <a:ext cx="176829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777482" y="3217311"/>
            <a:ext cx="176829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24335" y="3217311"/>
            <a:ext cx="176829" cy="12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0" y="2241779"/>
            <a:ext cx="9144000" cy="1752600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Is Dynamic Parallelism </a:t>
            </a:r>
            <a:r>
              <a:rPr lang="en-US" b="1" dirty="0">
                <a:solidFill>
                  <a:srgbClr val="FFFF00"/>
                </a:solidFill>
                <a:cs typeface="Arial"/>
              </a:rPr>
              <a:t>the solution for all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cs typeface="Arial"/>
              </a:rPr>
              <a:t>irregular applications?</a:t>
            </a:r>
            <a:endParaRPr lang="en-US" kern="0" dirty="0">
              <a:solidFill>
                <a:srgbClr val="FFFF00"/>
              </a:solidFill>
            </a:endParaRPr>
          </a:p>
        </p:txBody>
      </p:sp>
      <p:sp>
        <p:nvSpPr>
          <p:cNvPr id="80" name="Cloud 79"/>
          <p:cNvSpPr/>
          <p:nvPr/>
        </p:nvSpPr>
        <p:spPr bwMode="auto">
          <a:xfrm>
            <a:off x="5629379" y="5189474"/>
            <a:ext cx="1176895" cy="597478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Idle</a:t>
            </a:r>
          </a:p>
        </p:txBody>
      </p:sp>
      <p:cxnSp>
        <p:nvCxnSpPr>
          <p:cNvPr id="81" name="Straight Arrow Connector 80"/>
          <p:cNvCxnSpPr>
            <a:cxnSpLocks/>
          </p:cNvCxnSpPr>
          <p:nvPr/>
        </p:nvCxnSpPr>
        <p:spPr bwMode="auto">
          <a:xfrm>
            <a:off x="7400481" y="4076781"/>
            <a:ext cx="1110767" cy="627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Straight Arrow Connector 81"/>
          <p:cNvCxnSpPr>
            <a:cxnSpLocks/>
          </p:cNvCxnSpPr>
          <p:nvPr/>
        </p:nvCxnSpPr>
        <p:spPr bwMode="auto">
          <a:xfrm>
            <a:off x="7400481" y="4071066"/>
            <a:ext cx="729736" cy="7346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60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7413 -0.040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1493 -0.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0069 -0.091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animBg="1"/>
      <p:bldP spid="142" grpId="0"/>
      <p:bldP spid="143" grpId="0" animBg="1"/>
      <p:bldP spid="144" grpId="0"/>
      <p:bldP spid="146" grpId="0"/>
      <p:bldP spid="147" grpId="0" animBg="1"/>
      <p:bldP spid="148" grpId="0" animBg="1"/>
      <p:bldP spid="149" grpId="0"/>
      <p:bldP spid="150" grpId="0" animBg="1"/>
      <p:bldP spid="150" grpId="1" animBg="1"/>
      <p:bldP spid="151" grpId="0" animBg="1"/>
      <p:bldP spid="151" grpId="1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32" grpId="0"/>
      <p:bldP spid="133" grpId="0"/>
      <p:bldP spid="134" grpId="0"/>
      <p:bldP spid="135" grpId="0"/>
      <p:bldP spid="138" grpId="0" animBg="1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V="1">
            <a:off x="990600" y="5052489"/>
            <a:ext cx="7086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V="1">
            <a:off x="1272933" y="2006462"/>
            <a:ext cx="0" cy="3403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reeform: Shape 19"/>
          <p:cNvSpPr/>
          <p:nvPr/>
        </p:nvSpPr>
        <p:spPr bwMode="auto">
          <a:xfrm>
            <a:off x="2044578" y="2386266"/>
            <a:ext cx="5333999" cy="2097312"/>
          </a:xfrm>
          <a:custGeom>
            <a:avLst/>
            <a:gdLst>
              <a:gd name="connsiteX0" fmla="*/ 0 w 3298004"/>
              <a:gd name="connsiteY0" fmla="*/ 1181887 h 1284628"/>
              <a:gd name="connsiteX1" fmla="*/ 1058238 w 3298004"/>
              <a:gd name="connsiteY1" fmla="*/ 358 h 1284628"/>
              <a:gd name="connsiteX2" fmla="*/ 3298004 w 3298004"/>
              <a:gd name="connsiteY2" fmla="*/ 1284628 h 128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8004" h="1284628">
                <a:moveTo>
                  <a:pt x="0" y="1181887"/>
                </a:moveTo>
                <a:cubicBezTo>
                  <a:pt x="254285" y="582561"/>
                  <a:pt x="508571" y="-16765"/>
                  <a:pt x="1058238" y="358"/>
                </a:cubicBezTo>
                <a:cubicBezTo>
                  <a:pt x="1607905" y="17481"/>
                  <a:pt x="2452954" y="651054"/>
                  <a:pt x="3298004" y="1284628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015" y="2497811"/>
            <a:ext cx="615553" cy="22389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Performance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8468" y="5035897"/>
            <a:ext cx="50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Workload distribution ratio between parent and child</a:t>
            </a:r>
          </a:p>
        </p:txBody>
      </p:sp>
      <p:sp>
        <p:nvSpPr>
          <p:cNvPr id="25" name="Arrow: Right 24"/>
          <p:cNvSpPr/>
          <p:nvPr/>
        </p:nvSpPr>
        <p:spPr bwMode="auto">
          <a:xfrm>
            <a:off x="4501529" y="1875512"/>
            <a:ext cx="2889869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Arrow: Right 26"/>
          <p:cNvSpPr/>
          <p:nvPr/>
        </p:nvSpPr>
        <p:spPr bwMode="auto">
          <a:xfrm>
            <a:off x="1930111" y="1875512"/>
            <a:ext cx="1498890" cy="4572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 bwMode="auto">
          <a:xfrm>
            <a:off x="3911962" y="1971158"/>
            <a:ext cx="0" cy="24569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cxnSpLocks/>
          </p:cNvCxnSpPr>
          <p:nvPr/>
        </p:nvCxnSpPr>
        <p:spPr bwMode="auto">
          <a:xfrm>
            <a:off x="3429001" y="1961590"/>
            <a:ext cx="0" cy="24162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287043" y="1315259"/>
            <a:ext cx="268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Launching child kernels improves parallelism.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9357" y="1129392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More child kernels increase overhead, and do not improve parallelism further, due to hardware limits.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83694" y="4428132"/>
            <a:ext cx="190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work in </a:t>
            </a:r>
          </a:p>
          <a:p>
            <a:r>
              <a:rPr lang="en-US" sz="1800" dirty="0"/>
              <a:t>parent kernel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7150" y="4428132"/>
            <a:ext cx="190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work in </a:t>
            </a:r>
          </a:p>
          <a:p>
            <a:r>
              <a:rPr lang="en-US" sz="1800" dirty="0"/>
              <a:t>child kernels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3531166" y="3852313"/>
            <a:ext cx="2202947" cy="63633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Performance peak</a:t>
            </a:r>
          </a:p>
        </p:txBody>
      </p:sp>
      <p:sp>
        <p:nvSpPr>
          <p:cNvPr id="21" name="Arrow: Right 26"/>
          <p:cNvSpPr/>
          <p:nvPr/>
        </p:nvSpPr>
        <p:spPr bwMode="auto">
          <a:xfrm rot="14420598">
            <a:off x="3358631" y="2978846"/>
            <a:ext cx="1225082" cy="332371"/>
          </a:xfrm>
          <a:prstGeom prst="rightArrow">
            <a:avLst>
              <a:gd name="adj1" fmla="val 50000"/>
              <a:gd name="adj2" fmla="val 76490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16" y="1655597"/>
            <a:ext cx="4857065" cy="3238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9776" y="4924896"/>
            <a:ext cx="541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There is no free lunch!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228600" y="365125"/>
            <a:ext cx="86868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/>
              <a:t>Dynamic Parallelism in GPUs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601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25" grpId="0" animBg="1"/>
      <p:bldP spid="27" grpId="0" animBg="1"/>
      <p:bldP spid="35" grpId="0"/>
      <p:bldP spid="36" grpId="0"/>
      <p:bldP spid="37" grpId="0"/>
      <p:bldP spid="38" grpId="0"/>
      <p:bldP spid="5" grpId="0" animBg="1"/>
      <p:bldP spid="21" grpId="0" animBg="1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" y="1027906"/>
            <a:ext cx="8229600" cy="4525963"/>
          </a:xfrm>
        </p:spPr>
        <p:txBody>
          <a:bodyPr/>
          <a:lstStyle/>
          <a:p>
            <a:r>
              <a:rPr lang="en-US" sz="2800" dirty="0"/>
              <a:t>Dynamic Parallelism </a:t>
            </a:r>
            <a:r>
              <a:rPr lang="en-US" sz="2800" dirty="0">
                <a:solidFill>
                  <a:srgbClr val="002060"/>
                </a:solidFill>
              </a:rPr>
              <a:t>improves parallelism for irregular applications</a:t>
            </a:r>
            <a:r>
              <a:rPr lang="en-US" sz="2800" dirty="0">
                <a:solidFill>
                  <a:srgbClr val="33CC33"/>
                </a:solidFill>
              </a:rPr>
              <a:t> </a:t>
            </a:r>
            <a:r>
              <a:rPr lang="en-US" sz="2800" dirty="0"/>
              <a:t>running on GPUs.</a:t>
            </a:r>
          </a:p>
          <a:p>
            <a:r>
              <a:rPr lang="en-US" sz="2800" dirty="0"/>
              <a:t>However, aggressively launching child kernels </a:t>
            </a:r>
            <a:r>
              <a:rPr lang="en-US" sz="2800" dirty="0">
                <a:solidFill>
                  <a:srgbClr val="FF0000"/>
                </a:solidFill>
              </a:rPr>
              <a:t>without knowledge of hardware state degrades performance.</a:t>
            </a:r>
          </a:p>
          <a:p>
            <a:r>
              <a:rPr lang="en-US" sz="2800" dirty="0"/>
              <a:t>DP needs to make </a:t>
            </a:r>
            <a:r>
              <a:rPr lang="en-US" sz="2800" dirty="0">
                <a:solidFill>
                  <a:srgbClr val="002060"/>
                </a:solidFill>
              </a:rPr>
              <a:t>smarter decisions on how many</a:t>
            </a:r>
            <a:r>
              <a:rPr lang="en-US" sz="2800" dirty="0">
                <a:solidFill>
                  <a:srgbClr val="33CC33"/>
                </a:solidFill>
              </a:rPr>
              <a:t> </a:t>
            </a:r>
            <a:r>
              <a:rPr lang="en-US" sz="2800" dirty="0"/>
              <a:t>child kernels should be launched.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65125"/>
            <a:ext cx="8686800" cy="662781"/>
          </a:xfrm>
        </p:spPr>
        <p:txBody>
          <a:bodyPr/>
          <a:lstStyle/>
          <a:p>
            <a:r>
              <a:rPr lang="en-US" sz="3600" dirty="0"/>
              <a:t>Executive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-15240" y="2286000"/>
            <a:ext cx="9144000" cy="2233613"/>
          </a:xfrm>
          <a:prstGeom prst="rect">
            <a:avLst/>
          </a:prstGeom>
          <a:solidFill>
            <a:srgbClr val="101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cs typeface="Arial"/>
              </a:rPr>
              <a:t>Our proposal: </a:t>
            </a:r>
            <a:r>
              <a:rPr lang="en-US" b="1" dirty="0"/>
              <a:t>SPAWN, a runtime framework, </a:t>
            </a:r>
          </a:p>
          <a:p>
            <a:pPr algn="ctr"/>
            <a:r>
              <a:rPr lang="en-US" b="1" dirty="0"/>
              <a:t>which uses GPU hardware state to decide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how many </a:t>
            </a:r>
            <a:r>
              <a:rPr lang="en-US" b="1" dirty="0"/>
              <a:t>kernels to launch</a:t>
            </a:r>
          </a:p>
        </p:txBody>
      </p:sp>
    </p:spTree>
    <p:extLst>
      <p:ext uri="{BB962C8B-B14F-4D97-AF65-F5344CB8AC3E}">
        <p14:creationId xmlns:p14="http://schemas.microsoft.com/office/powerpoint/2010/main" val="12609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Background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Characterization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Our proposal: SPAWN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1905000" cy="457200"/>
          </a:xfrm>
        </p:spPr>
        <p:txBody>
          <a:bodyPr/>
          <a:lstStyle/>
          <a:p>
            <a:pPr>
              <a:defRPr/>
            </a:pPr>
            <a:fld id="{B83FF1DB-BA33-4313-B22D-3168D745EE4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365125"/>
            <a:ext cx="8686800" cy="66278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dirty="0"/>
              <a:t>Outline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14343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 bwMode="auto">
          <a:xfrm>
            <a:off x="5638800" y="3192941"/>
            <a:ext cx="1219200" cy="255318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" name="Rectangle: Rounded Corners 21"/>
          <p:cNvSpPr/>
          <p:nvPr/>
        </p:nvSpPr>
        <p:spPr bwMode="auto">
          <a:xfrm>
            <a:off x="6324600" y="2902769"/>
            <a:ext cx="1276056" cy="256032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Rectangle: Rounded Corners 22"/>
          <p:cNvSpPr/>
          <p:nvPr/>
        </p:nvSpPr>
        <p:spPr bwMode="auto">
          <a:xfrm>
            <a:off x="7550963" y="3189244"/>
            <a:ext cx="822960" cy="255318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814" y="2351955"/>
            <a:ext cx="5025057" cy="1923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(type *workload){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local_workload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THRESHOLD){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        child&lt;&lt;&lt;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c_grid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c_cta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shmem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c_stream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&gt;&gt;&gt;                         5.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while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local_workload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){…}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884242"/>
          </a:xfrm>
        </p:spPr>
        <p:txBody>
          <a:bodyPr/>
          <a:lstStyle/>
          <a:p>
            <a:r>
              <a:rPr lang="en-US" sz="3600" dirty="0"/>
              <a:t>Background: DP Usage in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336971" y="1271293"/>
            <a:ext cx="4082629" cy="4525963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/>
              <a:t>Three key parameters related to child kernel.</a:t>
            </a:r>
          </a:p>
          <a:p>
            <a:pPr lvl="1"/>
            <a:r>
              <a:rPr lang="en-US" sz="2000" kern="0" dirty="0"/>
              <a:t>Workload distribution </a:t>
            </a:r>
          </a:p>
          <a:p>
            <a:pPr marL="457200" lvl="1" indent="0">
              <a:buNone/>
            </a:pPr>
            <a:r>
              <a:rPr lang="en-US" sz="2000" kern="0" dirty="0"/>
              <a:t>    ratio  (</a:t>
            </a:r>
            <a:r>
              <a:rPr lang="en-US" sz="2000" kern="0" dirty="0">
                <a:solidFill>
                  <a:srgbClr val="FF0000"/>
                </a:solidFill>
              </a:rPr>
              <a:t>THRESHOLD</a:t>
            </a:r>
            <a:r>
              <a:rPr lang="en-US" sz="2000" kern="0" dirty="0"/>
              <a:t>)</a:t>
            </a:r>
          </a:p>
          <a:p>
            <a:pPr lvl="1"/>
            <a:r>
              <a:rPr lang="en-US" sz="2000" kern="0" dirty="0"/>
              <a:t>Child kernel dimension </a:t>
            </a:r>
            <a:r>
              <a:rPr lang="en-US" sz="2000" kern="0" dirty="0">
                <a:solidFill>
                  <a:srgbClr val="FF0000"/>
                </a:solidFill>
              </a:rPr>
              <a:t>(</a:t>
            </a:r>
            <a:r>
              <a:rPr lang="en-US" sz="2000" kern="0" dirty="0" err="1">
                <a:solidFill>
                  <a:srgbClr val="FF0000"/>
                </a:solidFill>
              </a:rPr>
              <a:t>c_grid</a:t>
            </a:r>
            <a:r>
              <a:rPr lang="en-US" sz="2000" kern="0" dirty="0">
                <a:solidFill>
                  <a:srgbClr val="FF0000"/>
                </a:solidFill>
              </a:rPr>
              <a:t>, </a:t>
            </a:r>
            <a:r>
              <a:rPr lang="en-US" sz="2000" kern="0" dirty="0" err="1">
                <a:solidFill>
                  <a:srgbClr val="FF0000"/>
                </a:solidFill>
              </a:rPr>
              <a:t>c_cta</a:t>
            </a:r>
            <a:r>
              <a:rPr lang="en-US" sz="2000" kern="0" dirty="0">
                <a:solidFill>
                  <a:srgbClr val="FF0000"/>
                </a:solidFill>
              </a:rPr>
              <a:t>)</a:t>
            </a:r>
            <a:endParaRPr lang="en-US" sz="2000" kern="0" dirty="0"/>
          </a:p>
          <a:p>
            <a:pPr lvl="1"/>
            <a:r>
              <a:rPr lang="en-US" sz="2000" kern="0" dirty="0"/>
              <a:t>Child kernel execution order (</a:t>
            </a:r>
            <a:r>
              <a:rPr lang="en-US" sz="2000" kern="0" dirty="0" err="1">
                <a:solidFill>
                  <a:srgbClr val="FF0000"/>
                </a:solidFill>
              </a:rPr>
              <a:t>c_stream</a:t>
            </a:r>
            <a:r>
              <a:rPr lang="en-US" sz="2000" kern="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9814" y="1127823"/>
            <a:ext cx="5025057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main(){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700" dirty="0">
              <a:solidFill>
                <a:srgbClr val="008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parent&lt;&lt;&lt;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p_grid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p_cta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&gt;&gt;&gt;(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*workload); </a:t>
            </a:r>
          </a:p>
          <a:p>
            <a:pPr marL="342900" indent="-342900">
              <a:buAutoNum type="arabicPeriod" startAt="3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700" dirty="0">
              <a:solidFill>
                <a:srgbClr val="008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9814" y="4387791"/>
            <a:ext cx="5035943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__global__ void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child(*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c_workload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){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        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  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0450" y="1088674"/>
            <a:ext cx="118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code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7143" y="2351955"/>
            <a:ext cx="15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kernel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4764" y="4735722"/>
            <a:ext cx="156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kernel</a:t>
            </a:r>
          </a:p>
        </p:txBody>
      </p:sp>
    </p:spTree>
    <p:extLst>
      <p:ext uri="{BB962C8B-B14F-4D97-AF65-F5344CB8AC3E}">
        <p14:creationId xmlns:p14="http://schemas.microsoft.com/office/powerpoint/2010/main" val="418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16" grpId="0" animBg="1"/>
      <p:bldP spid="17" grpId="0" animBg="1"/>
      <p:bldP spid="18" grpId="0" animBg="1"/>
      <p:bldP spid="1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6A0C-93F5-43EC-9B92-D4A5768BAE3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61" name="Flowchart: Document 160"/>
          <p:cNvSpPr/>
          <p:nvPr/>
        </p:nvSpPr>
        <p:spPr>
          <a:xfrm>
            <a:off x="1718102" y="1623203"/>
            <a:ext cx="836097" cy="456441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920889" y="2388848"/>
            <a:ext cx="433721" cy="4723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 Host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(CPU)</a:t>
            </a:r>
          </a:p>
        </p:txBody>
      </p:sp>
      <p:cxnSp>
        <p:nvCxnSpPr>
          <p:cNvPr id="163" name="Straight Arrow Connector 162"/>
          <p:cNvCxnSpPr>
            <a:stCxn id="161" idx="2"/>
            <a:endCxn id="162" idx="0"/>
          </p:cNvCxnSpPr>
          <p:nvPr/>
        </p:nvCxnSpPr>
        <p:spPr>
          <a:xfrm>
            <a:off x="2136151" y="2049468"/>
            <a:ext cx="1598" cy="3393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cxnSpLocks/>
            <a:stCxn id="162" idx="3"/>
            <a:endCxn id="217" idx="1"/>
          </p:cNvCxnSpPr>
          <p:nvPr/>
        </p:nvCxnSpPr>
        <p:spPr>
          <a:xfrm flipV="1">
            <a:off x="2354610" y="1249368"/>
            <a:ext cx="1565757" cy="137563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2250509" y="2121709"/>
            <a:ext cx="150192" cy="1553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6" y="3128344"/>
            <a:ext cx="2720733" cy="886425"/>
            <a:chOff x="5844533" y="2887817"/>
            <a:chExt cx="2720733" cy="886425"/>
          </a:xfrm>
        </p:grpSpPr>
        <p:sp>
          <p:nvSpPr>
            <p:cNvPr id="176" name="Rectangle 175"/>
            <p:cNvSpPr/>
            <p:nvPr/>
          </p:nvSpPr>
          <p:spPr>
            <a:xfrm>
              <a:off x="5844533" y="2893204"/>
              <a:ext cx="2720733" cy="881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176308" y="2887817"/>
              <a:ext cx="2015765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Grid Management Unit (GMU)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810462" y="3149384"/>
              <a:ext cx="1402272" cy="519728"/>
              <a:chOff x="4082056" y="3508671"/>
              <a:chExt cx="2583121" cy="660775"/>
            </a:xfrm>
          </p:grpSpPr>
          <p:grpSp>
            <p:nvGrpSpPr>
              <p:cNvPr id="232" name="Group 231"/>
              <p:cNvGrpSpPr/>
              <p:nvPr/>
            </p:nvGrpSpPr>
            <p:grpSpPr>
              <a:xfrm>
                <a:off x="5092133" y="3892766"/>
                <a:ext cx="325867" cy="45722"/>
                <a:chOff x="6743064" y="3973807"/>
                <a:chExt cx="419100" cy="58817"/>
              </a:xfrm>
            </p:grpSpPr>
            <p:sp>
              <p:nvSpPr>
                <p:cNvPr id="255" name="Oval 254"/>
                <p:cNvSpPr/>
                <p:nvPr/>
              </p:nvSpPr>
              <p:spPr>
                <a:xfrm>
                  <a:off x="6743064" y="3973810"/>
                  <a:ext cx="76200" cy="5881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6915120" y="3973808"/>
                  <a:ext cx="76200" cy="5881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7085964" y="3973807"/>
                  <a:ext cx="76200" cy="5881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4082056" y="3508671"/>
                <a:ext cx="690609" cy="660775"/>
                <a:chOff x="5650490" y="3606200"/>
                <a:chExt cx="690609" cy="660775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5650490" y="4046089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K3</a:t>
                  </a: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5650490" y="3831684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K2</a:t>
                  </a: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5650490" y="3606200"/>
                  <a:ext cx="690609" cy="22088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dirty="0">
                      <a:solidFill>
                        <a:sysClr val="windowText" lastClr="000000"/>
                      </a:solidFill>
                    </a:rPr>
                    <a:t>K1</a:t>
                  </a:r>
                </a:p>
              </p:txBody>
            </p:sp>
          </p:grpSp>
          <p:sp>
            <p:nvSpPr>
              <p:cNvPr id="236" name="TextBox 235"/>
              <p:cNvSpPr txBox="1"/>
              <p:nvPr/>
            </p:nvSpPr>
            <p:spPr>
              <a:xfrm>
                <a:off x="5514546" y="3594627"/>
                <a:ext cx="1150631" cy="5282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/>
                  <a:t>Hardware Work</a:t>
                </a:r>
              </a:p>
              <a:p>
                <a:pPr algn="ctr"/>
                <a:r>
                  <a:rPr lang="en-US" sz="900" b="1" dirty="0"/>
                  <a:t>Queues</a:t>
                </a: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3415328" y="1756880"/>
            <a:ext cx="2425292" cy="988209"/>
            <a:chOff x="2915094" y="1444545"/>
            <a:chExt cx="3248446" cy="1256397"/>
          </a:xfrm>
        </p:grpSpPr>
        <p:sp>
          <p:nvSpPr>
            <p:cNvPr id="258" name="Rectangle 257"/>
            <p:cNvSpPr/>
            <p:nvPr/>
          </p:nvSpPr>
          <p:spPr>
            <a:xfrm>
              <a:off x="2915094" y="1444545"/>
              <a:ext cx="3248446" cy="12563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 b="1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045907" y="1451191"/>
              <a:ext cx="3030197" cy="31304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Stream Queue Management (SQM)</a:t>
              </a: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4585118" y="2129747"/>
              <a:ext cx="425700" cy="83715"/>
              <a:chOff x="6421759" y="2257747"/>
              <a:chExt cx="425700" cy="83715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6421759" y="2257749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6593815" y="2257748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6764659" y="2257747"/>
                <a:ext cx="828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3937189" y="1888081"/>
              <a:ext cx="499808" cy="658033"/>
              <a:chOff x="3870459" y="1882575"/>
              <a:chExt cx="499808" cy="658032"/>
            </a:xfrm>
            <a:solidFill>
              <a:schemeClr val="bg1">
                <a:lumMod val="95000"/>
              </a:schemeClr>
            </a:solidFill>
          </p:grpSpPr>
          <p:sp>
            <p:nvSpPr>
              <p:cNvPr id="272" name="TextBox 271"/>
              <p:cNvSpPr txBox="1"/>
              <p:nvPr/>
            </p:nvSpPr>
            <p:spPr>
              <a:xfrm>
                <a:off x="3870795" y="1882575"/>
                <a:ext cx="499472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K1</a:t>
                </a:r>
                <a:endParaRPr lang="en-US" sz="400" b="1" dirty="0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3870460" y="2103651"/>
                <a:ext cx="499807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K2</a:t>
                </a:r>
                <a:endParaRPr lang="en-US" sz="400" b="1" dirty="0"/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3870459" y="2321152"/>
                <a:ext cx="499808" cy="21945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txBody>
              <a:bodyPr wrap="none" lIns="0" tIns="45720" rIns="0" bIns="0" rtlCol="0">
                <a:noAutofit/>
              </a:bodyPr>
              <a:lstStyle/>
              <a:p>
                <a:pPr algn="ctr"/>
                <a:r>
                  <a:rPr lang="en-US" sz="700" b="1" dirty="0"/>
                  <a:t>K3</a:t>
                </a:r>
                <a:endParaRPr lang="en-US" sz="400" b="1" dirty="0"/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4827366" y="1841563"/>
              <a:ext cx="955191" cy="5078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Software Work </a:t>
              </a:r>
            </a:p>
            <a:p>
              <a:pPr algn="ctr"/>
              <a:r>
                <a:rPr lang="en-US" sz="900" b="1" dirty="0"/>
                <a:t>Queues</a:t>
              </a:r>
            </a:p>
          </p:txBody>
        </p:sp>
      </p:grpSp>
      <p:cxnSp>
        <p:nvCxnSpPr>
          <p:cNvPr id="193" name="Straight Connector 192"/>
          <p:cNvCxnSpPr/>
          <p:nvPr/>
        </p:nvCxnSpPr>
        <p:spPr>
          <a:xfrm>
            <a:off x="2514030" y="2934305"/>
            <a:ext cx="3740374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 rot="16200000">
            <a:off x="5376083" y="1931704"/>
            <a:ext cx="1461518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Software Support</a:t>
            </a:r>
          </a:p>
        </p:txBody>
      </p:sp>
      <p:sp>
        <p:nvSpPr>
          <p:cNvPr id="195" name="TextBox 194"/>
          <p:cNvSpPr txBox="1"/>
          <p:nvPr/>
        </p:nvSpPr>
        <p:spPr>
          <a:xfrm rot="16200000">
            <a:off x="5418982" y="3542847"/>
            <a:ext cx="1303681" cy="1838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Hardware Support</a:t>
            </a:r>
          </a:p>
        </p:txBody>
      </p:sp>
      <p:sp>
        <p:nvSpPr>
          <p:cNvPr id="206" name="Oval 205"/>
          <p:cNvSpPr/>
          <p:nvPr/>
        </p:nvSpPr>
        <p:spPr>
          <a:xfrm>
            <a:off x="2950069" y="2134046"/>
            <a:ext cx="147209" cy="1553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207" name="Oval 206"/>
          <p:cNvSpPr/>
          <p:nvPr/>
        </p:nvSpPr>
        <p:spPr>
          <a:xfrm>
            <a:off x="4295767" y="1508914"/>
            <a:ext cx="147209" cy="1553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208" name="Oval 207"/>
          <p:cNvSpPr/>
          <p:nvPr/>
        </p:nvSpPr>
        <p:spPr>
          <a:xfrm>
            <a:off x="4292657" y="2859619"/>
            <a:ext cx="147209" cy="1553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209" name="Oval 208"/>
          <p:cNvSpPr/>
          <p:nvPr/>
        </p:nvSpPr>
        <p:spPr>
          <a:xfrm>
            <a:off x="4284593" y="4062236"/>
            <a:ext cx="147209" cy="15535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</a:t>
            </a:r>
          </a:p>
        </p:txBody>
      </p:sp>
      <p:sp>
        <p:nvSpPr>
          <p:cNvPr id="211" name="Down Arrow 210"/>
          <p:cNvSpPr/>
          <p:nvPr/>
        </p:nvSpPr>
        <p:spPr>
          <a:xfrm>
            <a:off x="4460445" y="2739421"/>
            <a:ext cx="221928" cy="392260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2" name="Down Arrow 211"/>
          <p:cNvSpPr/>
          <p:nvPr/>
        </p:nvSpPr>
        <p:spPr>
          <a:xfrm>
            <a:off x="4458384" y="1382950"/>
            <a:ext cx="221928" cy="378308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13" name="Down Arrow 212"/>
          <p:cNvSpPr/>
          <p:nvPr/>
        </p:nvSpPr>
        <p:spPr>
          <a:xfrm>
            <a:off x="4456097" y="4012206"/>
            <a:ext cx="221928" cy="274398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grpSp>
        <p:nvGrpSpPr>
          <p:cNvPr id="9" name="Group 8"/>
          <p:cNvGrpSpPr/>
          <p:nvPr/>
        </p:nvGrpSpPr>
        <p:grpSpPr>
          <a:xfrm>
            <a:off x="3334951" y="4287748"/>
            <a:ext cx="2629769" cy="844336"/>
            <a:chOff x="5944198" y="4047221"/>
            <a:chExt cx="2629769" cy="844336"/>
          </a:xfrm>
        </p:grpSpPr>
        <p:grpSp>
          <p:nvGrpSpPr>
            <p:cNvPr id="174" name="Group 173"/>
            <p:cNvGrpSpPr/>
            <p:nvPr/>
          </p:nvGrpSpPr>
          <p:grpSpPr>
            <a:xfrm>
              <a:off x="7559658" y="4702481"/>
              <a:ext cx="312900" cy="65845"/>
              <a:chOff x="4883272" y="5431666"/>
              <a:chExt cx="419100" cy="83715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4883272" y="5431668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5055328" y="5431667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5226172" y="5431666"/>
                <a:ext cx="76200" cy="837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</p:grpSp>
        <p:cxnSp>
          <p:nvCxnSpPr>
            <p:cNvPr id="182" name="Straight Arrow Connector 181"/>
            <p:cNvCxnSpPr/>
            <p:nvPr/>
          </p:nvCxnSpPr>
          <p:spPr>
            <a:xfrm flipH="1">
              <a:off x="7197443" y="4417881"/>
              <a:ext cx="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7014111" y="4550910"/>
              <a:ext cx="417303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598342" y="4047221"/>
              <a:ext cx="1184562" cy="2557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CTA scheduler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944198" y="4546870"/>
              <a:ext cx="395899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cxnSp>
          <p:nvCxnSpPr>
            <p:cNvPr id="199" name="Straight Arrow Connector 198"/>
            <p:cNvCxnSpPr/>
            <p:nvPr/>
          </p:nvCxnSpPr>
          <p:spPr>
            <a:xfrm flipH="1">
              <a:off x="6133240" y="4416004"/>
              <a:ext cx="358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6126270" y="4418501"/>
              <a:ext cx="22112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flipH="1">
              <a:off x="6661252" y="4411887"/>
              <a:ext cx="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>
              <a:off x="8329195" y="4411409"/>
              <a:ext cx="3580" cy="1280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H="1" flipV="1">
              <a:off x="7183242" y="4301786"/>
              <a:ext cx="0" cy="10510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6464833" y="4544917"/>
              <a:ext cx="398383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8138456" y="4538824"/>
              <a:ext cx="435511" cy="3406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PE</a:t>
              </a: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3920366" y="1047774"/>
            <a:ext cx="1285724" cy="40318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Runtime APIs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Device Runtime APIs</a:t>
            </a:r>
          </a:p>
        </p:txBody>
      </p:sp>
      <p:sp>
        <p:nvSpPr>
          <p:cNvPr id="116" name="Title 2"/>
          <p:cNvSpPr txBox="1">
            <a:spLocks/>
          </p:cNvSpPr>
          <p:nvPr/>
        </p:nvSpPr>
        <p:spPr>
          <a:xfrm>
            <a:off x="628650" y="365126"/>
            <a:ext cx="8058150" cy="8842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MS PGothic" panose="020B0600070205080204" pitchFamily="34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3600" kern="0" dirty="0"/>
              <a:t>Background: Hardware Support for DP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08339" y="1261557"/>
            <a:ext cx="2765429" cy="4014116"/>
            <a:chOff x="6114447" y="1014834"/>
            <a:chExt cx="2765429" cy="4014116"/>
          </a:xfrm>
        </p:grpSpPr>
        <p:sp>
          <p:nvSpPr>
            <p:cNvPr id="210" name="Oval 209"/>
            <p:cNvSpPr/>
            <p:nvPr/>
          </p:nvSpPr>
          <p:spPr>
            <a:xfrm>
              <a:off x="8668955" y="4818876"/>
              <a:ext cx="147209" cy="15535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6</a:t>
              </a:r>
            </a:p>
          </p:txBody>
        </p:sp>
        <p:cxnSp>
          <p:nvCxnSpPr>
            <p:cNvPr id="219" name="Straight Arrow Connector 218"/>
            <p:cNvCxnSpPr>
              <a:cxnSpLocks/>
            </p:cNvCxnSpPr>
            <p:nvPr/>
          </p:nvCxnSpPr>
          <p:spPr>
            <a:xfrm flipH="1">
              <a:off x="7812198" y="1027978"/>
              <a:ext cx="10676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Elbow Connector 219"/>
            <p:cNvCxnSpPr/>
            <p:nvPr/>
          </p:nvCxnSpPr>
          <p:spPr>
            <a:xfrm flipV="1">
              <a:off x="8089768" y="1014834"/>
              <a:ext cx="773883" cy="4001850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6114447" y="4879470"/>
              <a:ext cx="2202380" cy="149480"/>
              <a:chOff x="6114447" y="4879470"/>
              <a:chExt cx="2202380" cy="149480"/>
            </a:xfrm>
          </p:grpSpPr>
          <p:grpSp>
            <p:nvGrpSpPr>
              <p:cNvPr id="218" name="Group 217"/>
              <p:cNvGrpSpPr/>
              <p:nvPr/>
            </p:nvGrpSpPr>
            <p:grpSpPr>
              <a:xfrm>
                <a:off x="6114447" y="4879471"/>
                <a:ext cx="2202380" cy="149479"/>
                <a:chOff x="4545489" y="5810716"/>
                <a:chExt cx="3382957" cy="193412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H="1" flipV="1">
                  <a:off x="4545489" y="5982169"/>
                  <a:ext cx="3064493" cy="560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4557460" y="5821248"/>
                  <a:ext cx="0" cy="1828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5365885" y="5813493"/>
                  <a:ext cx="0" cy="1828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flipV="1">
                  <a:off x="7928446" y="5810716"/>
                  <a:ext cx="0" cy="18288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Straight Connector 116"/>
              <p:cNvCxnSpPr/>
              <p:nvPr/>
            </p:nvCxnSpPr>
            <p:spPr>
              <a:xfrm flipV="1">
                <a:off x="7222762" y="4879470"/>
                <a:ext cx="0" cy="14133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1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5" grpId="0" animBg="1"/>
      <p:bldP spid="194" grpId="0"/>
      <p:bldP spid="195" grpId="0"/>
      <p:bldP spid="206" grpId="0" animBg="1"/>
      <p:bldP spid="207" grpId="0" animBg="1"/>
      <p:bldP spid="208" grpId="0" animBg="1"/>
      <p:bldP spid="209" grpId="0" animBg="1"/>
      <p:bldP spid="211" grpId="0" animBg="1"/>
      <p:bldP spid="212" grpId="0" animBg="1"/>
      <p:bldP spid="213" grpId="0" animBg="1"/>
      <p:bldP spid="21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18054</TotalTime>
  <Words>1452</Words>
  <Application>Microsoft Office PowerPoint</Application>
  <PresentationFormat>On-screen Show (4:3)</PresentationFormat>
  <Paragraphs>513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Cambria Math</vt:lpstr>
      <vt:lpstr>Times New Roman</vt:lpstr>
      <vt:lpstr>Blank Presentation</vt:lpstr>
      <vt:lpstr>PowerPoint Presentation</vt:lpstr>
      <vt:lpstr>Irregularity of Applications</vt:lpstr>
      <vt:lpstr>Irregularity: Source of GPU Inefficiency</vt:lpstr>
      <vt:lpstr>Dynamic Parallelism in GPUs</vt:lpstr>
      <vt:lpstr>PowerPoint Presentation</vt:lpstr>
      <vt:lpstr>Executive Summary</vt:lpstr>
      <vt:lpstr>PowerPoint Presentation</vt:lpstr>
      <vt:lpstr>Background: DP Usage in Applications</vt:lpstr>
      <vt:lpstr>PowerPoint Presentation</vt:lpstr>
      <vt:lpstr>PowerPoint Presentation</vt:lpstr>
      <vt:lpstr>PowerPoint Presentation</vt:lpstr>
      <vt:lpstr>PowerPoint Presentation</vt:lpstr>
      <vt:lpstr>Workload Distribution</vt:lpstr>
      <vt:lpstr>Workload Distribution</vt:lpstr>
      <vt:lpstr>Workload Distribution</vt:lpstr>
      <vt:lpstr>PowerPoint Presentation</vt:lpstr>
      <vt:lpstr>Our goal</vt:lpstr>
      <vt:lpstr>Outline</vt:lpstr>
      <vt:lpstr>Design Challenges</vt:lpstr>
      <vt:lpstr>Design Challenges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Conclusions</vt:lpstr>
      <vt:lpstr>PowerPoint Presentation</vt:lpstr>
    </vt:vector>
  </TitlesOfParts>
  <Company>Penn State Harrisburg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Department</dc:creator>
  <cp:lastModifiedBy>Ashutosh Pattnaik</cp:lastModifiedBy>
  <cp:revision>1351</cp:revision>
  <dcterms:created xsi:type="dcterms:W3CDTF">2008-11-20T14:40:58Z</dcterms:created>
  <dcterms:modified xsi:type="dcterms:W3CDTF">2017-02-14T15:03:43Z</dcterms:modified>
</cp:coreProperties>
</file>